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79" r:id="rId6"/>
    <p:sldId id="260" r:id="rId7"/>
    <p:sldId id="261" r:id="rId8"/>
    <p:sldId id="278" r:id="rId9"/>
    <p:sldId id="264" r:id="rId10"/>
    <p:sldId id="265" r:id="rId11"/>
    <p:sldId id="266" r:id="rId12"/>
    <p:sldId id="274" r:id="rId13"/>
    <p:sldId id="268" r:id="rId14"/>
    <p:sldId id="275" r:id="rId15"/>
    <p:sldId id="276" r:id="rId16"/>
    <p:sldId id="277" r:id="rId17"/>
    <p:sldId id="280" r:id="rId18"/>
    <p:sldId id="270"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84001A-4075-3478-68DF-D52488E8CCA5}" name="Kaya Remek" initials="KR" userId="S::kaya.remek@apccs.police.uk::ff6440ed-0d25-488d-9d95-3fecb224aec4" providerId="AD"/>
  <p188:author id="{54871D1E-E03D-7E98-2D31-FB6387A0FAC3}" name="Ella Thomas" initials="ET" userId="S::Ella.Thomas@APCCS.POLICE.UK::28d63401-9341-4b51-bf0d-3bfa3eb74d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0F5"/>
    <a:srgbClr val="CAD7EE"/>
    <a:srgbClr val="4472C4"/>
    <a:srgbClr val="23B8CA"/>
    <a:srgbClr val="BDE0FB"/>
    <a:srgbClr val="0E8FF0"/>
    <a:srgbClr val="D8EACC"/>
    <a:srgbClr val="BFDDAB"/>
    <a:srgbClr val="548235"/>
    <a:srgbClr val="FFE1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7534-0CB3-4B3B-AC28-6690F10D5099}" v="1172" dt="2024-09-10T12:47:48.872"/>
    <p1510:client id="{3A341A4A-9159-0353-1CAA-3E9E87A98849}" v="486" dt="2024-09-10T12:47:41.547"/>
    <p1510:client id="{53B647DC-F74C-486F-D457-505435EA1BC2}" v="1" dt="2024-09-09T17:37:02.861"/>
    <p1510:client id="{B4F00E94-6C27-AB1D-8289-BD3CE12D39D2}" v="72" dt="2024-09-09T13:57:49.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52" autoAdjust="0"/>
  </p:normalViewPr>
  <p:slideViewPr>
    <p:cSldViewPr snapToGrid="0">
      <p:cViewPr varScale="1">
        <p:scale>
          <a:sx n="54" d="100"/>
          <a:sy n="54" d="100"/>
        </p:scale>
        <p:origin x="102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7856C-13F8-437C-A325-7EC5BE40777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A5BBA31-2C48-4219-A867-B962ACF227AA}">
      <dgm:prSet phldrT="[Text]" phldr="0"/>
      <dgm:spPr>
        <a:solidFill>
          <a:srgbClr val="0B6EB5"/>
        </a:solidFill>
      </dgm:spPr>
      <dgm:t>
        <a:bodyPr/>
        <a:lstStyle/>
        <a:p>
          <a:pPr rtl="0"/>
          <a:r>
            <a:rPr lang="en-GB" b="1" dirty="0">
              <a:latin typeface="Calibri"/>
              <a:ea typeface="Calibri"/>
              <a:cs typeface="Calibri"/>
            </a:rPr>
            <a:t>PCCs rely on the ISVA/IDVA grant </a:t>
          </a:r>
          <a:endParaRPr lang="en-US" dirty="0">
            <a:latin typeface="Calibri Light" panose="020F0302020204030204"/>
            <a:ea typeface="Calibri Light" panose="020F0302020204030204"/>
            <a:cs typeface="Calibri Light" panose="020F0302020204030204"/>
          </a:endParaRPr>
        </a:p>
      </dgm:t>
    </dgm:pt>
    <dgm:pt modelId="{346EBDBD-3AF7-4197-9410-B5B584E8D07E}" type="parTrans" cxnId="{6B41CAE6-955F-4012-A429-1502EEB7B0F3}">
      <dgm:prSet/>
      <dgm:spPr/>
      <dgm:t>
        <a:bodyPr/>
        <a:lstStyle/>
        <a:p>
          <a:endParaRPr lang="en-US"/>
        </a:p>
      </dgm:t>
    </dgm:pt>
    <dgm:pt modelId="{AFB138F8-2C8D-4CE2-8AFA-3ABBBFFE43A6}" type="sibTrans" cxnId="{6B41CAE6-955F-4012-A429-1502EEB7B0F3}">
      <dgm:prSet/>
      <dgm:spPr/>
      <dgm:t>
        <a:bodyPr/>
        <a:lstStyle/>
        <a:p>
          <a:endParaRPr lang="en-US"/>
        </a:p>
      </dgm:t>
    </dgm:pt>
    <dgm:pt modelId="{0AF33AAF-347D-4C15-AC2D-8E67B0C4EB8B}">
      <dgm:prSet phldrT="[Text]" phldr="0"/>
      <dgm:spPr>
        <a:solidFill>
          <a:srgbClr val="0B6EB5"/>
        </a:solidFill>
      </dgm:spPr>
      <dgm:t>
        <a:bodyPr/>
        <a:lstStyle/>
        <a:p>
          <a:pPr rtl="0"/>
          <a:r>
            <a:rPr lang="en-GB" b="1">
              <a:latin typeface="Calibri"/>
              <a:ea typeface="Calibri"/>
              <a:cs typeface="Calibri"/>
            </a:rPr>
            <a:t>Referrals are increasing</a:t>
          </a:r>
          <a:endParaRPr lang="en-US"/>
        </a:p>
      </dgm:t>
    </dgm:pt>
    <dgm:pt modelId="{B805A624-DA6F-44E0-B58F-5F6F54107792}" type="parTrans" cxnId="{5D7B5A82-4042-4791-9E8D-CC7BAB367721}">
      <dgm:prSet/>
      <dgm:spPr/>
      <dgm:t>
        <a:bodyPr/>
        <a:lstStyle/>
        <a:p>
          <a:endParaRPr lang="en-US"/>
        </a:p>
      </dgm:t>
    </dgm:pt>
    <dgm:pt modelId="{89E35AD1-0605-4436-9485-AD4691A97B60}" type="sibTrans" cxnId="{5D7B5A82-4042-4791-9E8D-CC7BAB367721}">
      <dgm:prSet/>
      <dgm:spPr/>
      <dgm:t>
        <a:bodyPr/>
        <a:lstStyle/>
        <a:p>
          <a:endParaRPr lang="en-US"/>
        </a:p>
      </dgm:t>
    </dgm:pt>
    <dgm:pt modelId="{2396757E-A36B-4E9F-B9D8-60C153418155}">
      <dgm:prSet phldr="0"/>
      <dgm:spPr/>
      <dgm:t>
        <a:bodyPr/>
        <a:lstStyle/>
        <a:p>
          <a:pPr rtl="0"/>
          <a:r>
            <a:rPr lang="en-GB" dirty="0">
              <a:latin typeface="Calibri"/>
              <a:ea typeface="Calibri"/>
              <a:cs typeface="Calibri"/>
            </a:rPr>
            <a:t>In some areas this amounted to up to 70% of service provision for ISVA/IDVAs.</a:t>
          </a:r>
          <a:endParaRPr lang="en-US" dirty="0">
            <a:latin typeface="Calibri"/>
            <a:ea typeface="Calibri"/>
            <a:cs typeface="Calibri"/>
          </a:endParaRPr>
        </a:p>
      </dgm:t>
    </dgm:pt>
    <dgm:pt modelId="{F4003180-D273-4E49-BD63-C921E7D8AEFE}" type="parTrans" cxnId="{22B8A9B9-8FE9-4D87-8F92-C4EEFFB5F562}">
      <dgm:prSet/>
      <dgm:spPr/>
      <dgm:t>
        <a:bodyPr/>
        <a:lstStyle/>
        <a:p>
          <a:endParaRPr lang="en-GB"/>
        </a:p>
      </dgm:t>
    </dgm:pt>
    <dgm:pt modelId="{40A9E0E8-49B0-4E3C-A92D-0AAF0766CD60}" type="sibTrans" cxnId="{22B8A9B9-8FE9-4D87-8F92-C4EEFFB5F562}">
      <dgm:prSet/>
      <dgm:spPr/>
      <dgm:t>
        <a:bodyPr/>
        <a:lstStyle/>
        <a:p>
          <a:endParaRPr lang="en-GB"/>
        </a:p>
      </dgm:t>
    </dgm:pt>
    <dgm:pt modelId="{9D165D89-BBFD-4CAA-9BF3-7EA08394A37D}">
      <dgm:prSet phldr="0"/>
      <dgm:spPr>
        <a:solidFill>
          <a:srgbClr val="0B6EB5"/>
        </a:solidFill>
      </dgm:spPr>
      <dgm:t>
        <a:bodyPr/>
        <a:lstStyle/>
        <a:p>
          <a:pPr rtl="0"/>
          <a:r>
            <a:rPr lang="en-GB" b="1">
              <a:latin typeface="Calibri"/>
              <a:ea typeface="Calibri"/>
              <a:cs typeface="Calibri"/>
            </a:rPr>
            <a:t>Caseloads are high</a:t>
          </a:r>
        </a:p>
      </dgm:t>
    </dgm:pt>
    <dgm:pt modelId="{8FBB27E7-276B-4E06-8A66-4FC1788A5208}" type="parTrans" cxnId="{D9A2D9E5-7C84-4B58-ACE3-AE5BEF8E9533}">
      <dgm:prSet/>
      <dgm:spPr/>
      <dgm:t>
        <a:bodyPr/>
        <a:lstStyle/>
        <a:p>
          <a:endParaRPr lang="en-GB"/>
        </a:p>
      </dgm:t>
    </dgm:pt>
    <dgm:pt modelId="{849FBEBF-822C-4C8F-B946-F289FCC24AB7}" type="sibTrans" cxnId="{D9A2D9E5-7C84-4B58-ACE3-AE5BEF8E9533}">
      <dgm:prSet/>
      <dgm:spPr/>
      <dgm:t>
        <a:bodyPr/>
        <a:lstStyle/>
        <a:p>
          <a:endParaRPr lang="en-GB"/>
        </a:p>
      </dgm:t>
    </dgm:pt>
    <dgm:pt modelId="{02616A4F-63E2-4BF1-996A-1E858E39E771}">
      <dgm:prSet phldr="0"/>
      <dgm:spPr/>
      <dgm:t>
        <a:bodyPr/>
        <a:lstStyle/>
        <a:p>
          <a:pPr rtl="0"/>
          <a:r>
            <a:rPr lang="en-GB" b="0">
              <a:latin typeface="Calibri"/>
              <a:ea typeface="Calibri"/>
              <a:cs typeface="Calibri"/>
            </a:rPr>
            <a:t>Areas reported a significant rise in referrals to ISVAs.</a:t>
          </a:r>
          <a:endParaRPr lang="en-GB" b="1">
            <a:latin typeface="Calibri"/>
            <a:ea typeface="Calibri"/>
            <a:cs typeface="Calibri"/>
          </a:endParaRPr>
        </a:p>
      </dgm:t>
    </dgm:pt>
    <dgm:pt modelId="{31C99470-82A8-44A3-8F96-247E22C72A37}" type="parTrans" cxnId="{5C6CA9C2-9185-4BBA-9B41-1788394F98D8}">
      <dgm:prSet/>
      <dgm:spPr/>
      <dgm:t>
        <a:bodyPr/>
        <a:lstStyle/>
        <a:p>
          <a:endParaRPr lang="en-GB"/>
        </a:p>
      </dgm:t>
    </dgm:pt>
    <dgm:pt modelId="{67306249-5573-4D9B-A4B1-1D99311483BF}" type="sibTrans" cxnId="{5C6CA9C2-9185-4BBA-9B41-1788394F98D8}">
      <dgm:prSet/>
      <dgm:spPr/>
      <dgm:t>
        <a:bodyPr/>
        <a:lstStyle/>
        <a:p>
          <a:endParaRPr lang="en-GB"/>
        </a:p>
      </dgm:t>
    </dgm:pt>
    <dgm:pt modelId="{445B2481-33D1-4044-A898-923AA176805A}">
      <dgm:prSet phldr="0"/>
      <dgm:spPr/>
      <dgm:t>
        <a:bodyPr/>
        <a:lstStyle/>
        <a:p>
          <a:r>
            <a:rPr lang="en-GB" dirty="0">
              <a:latin typeface="Calibri"/>
              <a:ea typeface="Calibri"/>
              <a:cs typeface="Calibri"/>
            </a:rPr>
            <a:t>If the funding ends in 24/25 many posts will be lost.</a:t>
          </a:r>
          <a:endParaRPr lang="en-US" dirty="0">
            <a:latin typeface="Calibri"/>
            <a:ea typeface="Calibri"/>
            <a:cs typeface="Calibri"/>
          </a:endParaRPr>
        </a:p>
      </dgm:t>
    </dgm:pt>
    <dgm:pt modelId="{1F8F78E7-69DC-4B6F-9112-1BB496ECCD18}" type="parTrans" cxnId="{4AF89962-F97C-48FB-8BE3-021EBB34A9D6}">
      <dgm:prSet/>
      <dgm:spPr/>
      <dgm:t>
        <a:bodyPr/>
        <a:lstStyle/>
        <a:p>
          <a:endParaRPr lang="en-GB"/>
        </a:p>
      </dgm:t>
    </dgm:pt>
    <dgm:pt modelId="{635D36F6-CB5C-4DA4-8E21-9A3D636B0498}" type="sibTrans" cxnId="{4AF89962-F97C-48FB-8BE3-021EBB34A9D6}">
      <dgm:prSet/>
      <dgm:spPr/>
      <dgm:t>
        <a:bodyPr/>
        <a:lstStyle/>
        <a:p>
          <a:endParaRPr lang="en-GB"/>
        </a:p>
      </dgm:t>
    </dgm:pt>
    <dgm:pt modelId="{3B7D07CF-9DF2-4655-A3A8-57DE031CC6C6}">
      <dgm:prSet phldr="0"/>
      <dgm:spPr/>
      <dgm:t>
        <a:bodyPr/>
        <a:lstStyle/>
        <a:p>
          <a:pPr rtl="0"/>
          <a:r>
            <a:rPr lang="en-GB" b="0">
              <a:latin typeface="Calibri"/>
              <a:ea typeface="Calibri"/>
              <a:cs typeface="Calibri"/>
            </a:rPr>
            <a:t>Cases are complex and being held for longer,</a:t>
          </a:r>
          <a:r>
            <a:rPr lang="en-GB" b="1">
              <a:latin typeface="Calibri"/>
              <a:ea typeface="Calibri"/>
              <a:cs typeface="Calibri"/>
            </a:rPr>
            <a:t> </a:t>
          </a:r>
          <a:r>
            <a:rPr lang="en-GB" b="0">
              <a:latin typeface="Calibri"/>
              <a:ea typeface="Calibri"/>
              <a:cs typeface="Calibri"/>
            </a:rPr>
            <a:t>due to a number of demand factors. </a:t>
          </a:r>
          <a:endParaRPr lang="en-GB" b="1">
            <a:latin typeface="Calibri"/>
            <a:ea typeface="Calibri"/>
            <a:cs typeface="Calibri"/>
          </a:endParaRPr>
        </a:p>
      </dgm:t>
    </dgm:pt>
    <dgm:pt modelId="{B10C16A4-7A81-409E-BDB4-4D2B20C9582E}" type="parTrans" cxnId="{8BD8B6E5-4055-4C5E-AECF-DBD1B2BFC9D3}">
      <dgm:prSet/>
      <dgm:spPr/>
      <dgm:t>
        <a:bodyPr/>
        <a:lstStyle/>
        <a:p>
          <a:endParaRPr lang="en-GB"/>
        </a:p>
      </dgm:t>
    </dgm:pt>
    <dgm:pt modelId="{AB0C809E-1EF0-4B68-8622-4E8AFE30CBFD}" type="sibTrans" cxnId="{8BD8B6E5-4055-4C5E-AECF-DBD1B2BFC9D3}">
      <dgm:prSet/>
      <dgm:spPr/>
      <dgm:t>
        <a:bodyPr/>
        <a:lstStyle/>
        <a:p>
          <a:endParaRPr lang="en-GB"/>
        </a:p>
      </dgm:t>
    </dgm:pt>
    <dgm:pt modelId="{F13B5A73-1649-4347-8167-BFCB4762A94D}">
      <dgm:prSet phldr="0"/>
      <dgm:spPr>
        <a:solidFill>
          <a:srgbClr val="0B6EB5"/>
        </a:solidFill>
      </dgm:spPr>
      <dgm:t>
        <a:bodyPr/>
        <a:lstStyle/>
        <a:p>
          <a:pPr rtl="0"/>
          <a:r>
            <a:rPr lang="en-GB" b="1">
              <a:latin typeface="Calibri"/>
              <a:ea typeface="Calibri"/>
              <a:cs typeface="Calibri"/>
            </a:rPr>
            <a:t>Waiting times are increasing</a:t>
          </a:r>
        </a:p>
      </dgm:t>
    </dgm:pt>
    <dgm:pt modelId="{D6CF4A93-24C3-4E97-A5D7-754395A6FDC8}" type="parTrans" cxnId="{DCAF9FC2-65A2-4468-BF7C-77D397337997}">
      <dgm:prSet/>
      <dgm:spPr/>
      <dgm:t>
        <a:bodyPr/>
        <a:lstStyle/>
        <a:p>
          <a:endParaRPr lang="en-GB"/>
        </a:p>
      </dgm:t>
    </dgm:pt>
    <dgm:pt modelId="{3FED3F9E-3DBE-41A3-A689-C1A48A4F7EEE}" type="sibTrans" cxnId="{DCAF9FC2-65A2-4468-BF7C-77D397337997}">
      <dgm:prSet/>
      <dgm:spPr/>
      <dgm:t>
        <a:bodyPr/>
        <a:lstStyle/>
        <a:p>
          <a:endParaRPr lang="en-GB"/>
        </a:p>
      </dgm:t>
    </dgm:pt>
    <dgm:pt modelId="{F68296BF-300A-4963-972A-A8C59CDDB032}">
      <dgm:prSet phldr="0"/>
      <dgm:spPr/>
      <dgm:t>
        <a:bodyPr/>
        <a:lstStyle/>
        <a:p>
          <a:pPr rtl="0"/>
          <a:r>
            <a:rPr lang="en-GB" b="0">
              <a:solidFill>
                <a:srgbClr val="000000"/>
              </a:solidFill>
              <a:latin typeface="Calibri"/>
              <a:ea typeface="Calibri"/>
              <a:cs typeface="Calibri"/>
            </a:rPr>
            <a:t>One area noted a 25% increase in referrals from 2021-22</a:t>
          </a:r>
          <a:r>
            <a:rPr lang="en-GB" b="0">
              <a:latin typeface="Calibri"/>
              <a:ea typeface="Calibri"/>
              <a:cs typeface="Calibri"/>
            </a:rPr>
            <a:t>.</a:t>
          </a:r>
        </a:p>
      </dgm:t>
    </dgm:pt>
    <dgm:pt modelId="{A6B3397D-1557-45F3-8235-87BDF39E1E98}" type="parTrans" cxnId="{3FEC9780-B1D6-4DA7-BC0A-3B3127F8EB90}">
      <dgm:prSet/>
      <dgm:spPr/>
      <dgm:t>
        <a:bodyPr/>
        <a:lstStyle/>
        <a:p>
          <a:endParaRPr lang="en-GB"/>
        </a:p>
      </dgm:t>
    </dgm:pt>
    <dgm:pt modelId="{BA162744-3CC2-4FF0-AB50-69C7462EEABB}" type="sibTrans" cxnId="{3FEC9780-B1D6-4DA7-BC0A-3B3127F8EB90}">
      <dgm:prSet/>
      <dgm:spPr/>
      <dgm:t>
        <a:bodyPr/>
        <a:lstStyle/>
        <a:p>
          <a:endParaRPr lang="en-GB"/>
        </a:p>
      </dgm:t>
    </dgm:pt>
    <dgm:pt modelId="{1064F759-8135-485A-81DF-23F759E9D4D4}">
      <dgm:prSet phldr="0"/>
      <dgm:spPr/>
      <dgm:t>
        <a:bodyPr/>
        <a:lstStyle/>
        <a:p>
          <a:pPr rtl="0"/>
          <a:r>
            <a:rPr lang="en-GB" b="0" dirty="0">
              <a:latin typeface="Calibri"/>
              <a:ea typeface="Calibri"/>
              <a:cs typeface="Calibri"/>
            </a:rPr>
            <a:t>Victims are waiting longer to receive specialist support from </a:t>
          </a:r>
          <a:r>
            <a:rPr lang="en-GB" b="0" dirty="0">
              <a:solidFill>
                <a:srgbClr val="000000"/>
              </a:solidFill>
              <a:latin typeface="Calibri"/>
              <a:ea typeface="Calibri"/>
              <a:cs typeface="Calibri"/>
            </a:rPr>
            <a:t>ISVAs, IDVAs and DA </a:t>
          </a:r>
          <a:r>
            <a:rPr lang="en-GB" b="0" dirty="0">
              <a:latin typeface="Calibri"/>
              <a:ea typeface="Calibri"/>
              <a:cs typeface="Calibri"/>
            </a:rPr>
            <a:t>services.</a:t>
          </a:r>
          <a:endParaRPr lang="en-GB" b="1" dirty="0">
            <a:latin typeface="Calibri"/>
            <a:ea typeface="Calibri"/>
            <a:cs typeface="Calibri"/>
          </a:endParaRPr>
        </a:p>
      </dgm:t>
    </dgm:pt>
    <dgm:pt modelId="{D1C72810-22C5-4D6B-AAED-2E65440479E7}" type="parTrans" cxnId="{0D7183CA-31F9-4982-9C4D-CC45850F1AFE}">
      <dgm:prSet/>
      <dgm:spPr/>
      <dgm:t>
        <a:bodyPr/>
        <a:lstStyle/>
        <a:p>
          <a:endParaRPr lang="en-GB"/>
        </a:p>
      </dgm:t>
    </dgm:pt>
    <dgm:pt modelId="{04F0EB64-BEE4-4ADD-8F1D-A4C76F038721}" type="sibTrans" cxnId="{0D7183CA-31F9-4982-9C4D-CC45850F1AFE}">
      <dgm:prSet/>
      <dgm:spPr/>
      <dgm:t>
        <a:bodyPr/>
        <a:lstStyle/>
        <a:p>
          <a:endParaRPr lang="en-GB"/>
        </a:p>
      </dgm:t>
    </dgm:pt>
    <dgm:pt modelId="{54ECB461-E6DD-4FAB-8319-96F94559328B}">
      <dgm:prSet phldr="0"/>
      <dgm:spPr/>
      <dgm:t>
        <a:bodyPr/>
        <a:lstStyle/>
        <a:p>
          <a:pPr rtl="0"/>
          <a:r>
            <a:rPr lang="en-GB" b="0">
              <a:solidFill>
                <a:srgbClr val="000000"/>
              </a:solidFill>
              <a:latin typeface="Calibri"/>
              <a:ea typeface="Calibri"/>
              <a:cs typeface="Calibri"/>
            </a:rPr>
            <a:t>Areas reported many ISVAs and IDVAs services are holding cases from 2 to up to 4 years. </a:t>
          </a:r>
          <a:endParaRPr lang="en-GB" b="0">
            <a:latin typeface="Calibri"/>
            <a:ea typeface="Calibri"/>
            <a:cs typeface="Calibri"/>
          </a:endParaRPr>
        </a:p>
      </dgm:t>
    </dgm:pt>
    <dgm:pt modelId="{1F080D1B-B5E0-48C2-905C-7A780640879C}" type="parTrans" cxnId="{3E44A15F-C14B-4E77-A5CA-6E251A50CF46}">
      <dgm:prSet/>
      <dgm:spPr/>
      <dgm:t>
        <a:bodyPr/>
        <a:lstStyle/>
        <a:p>
          <a:endParaRPr lang="en-GB"/>
        </a:p>
      </dgm:t>
    </dgm:pt>
    <dgm:pt modelId="{7F26BF7B-C1D3-46BD-A74B-C09AE3E6583B}" type="sibTrans" cxnId="{3E44A15F-C14B-4E77-A5CA-6E251A50CF46}">
      <dgm:prSet/>
      <dgm:spPr/>
      <dgm:t>
        <a:bodyPr/>
        <a:lstStyle/>
        <a:p>
          <a:endParaRPr lang="en-GB"/>
        </a:p>
      </dgm:t>
    </dgm:pt>
    <dgm:pt modelId="{3740C021-9758-4548-875F-1038C51806D5}">
      <dgm:prSet phldr="0"/>
      <dgm:spPr/>
      <dgm:t>
        <a:bodyPr/>
        <a:lstStyle/>
        <a:p>
          <a:r>
            <a:rPr lang="en-GB" b="0">
              <a:latin typeface="Calibri"/>
              <a:ea typeface="Calibri"/>
              <a:cs typeface="Calibri"/>
            </a:rPr>
            <a:t>One area reported, waiting times of up to 2 years. </a:t>
          </a:r>
          <a:endParaRPr lang="en-US"/>
        </a:p>
      </dgm:t>
    </dgm:pt>
    <dgm:pt modelId="{8AF7C1FB-6609-4ABF-9F85-05DD42CA234F}" type="parTrans" cxnId="{A467234A-40BE-441F-BECA-721644C42D3B}">
      <dgm:prSet/>
      <dgm:spPr/>
      <dgm:t>
        <a:bodyPr/>
        <a:lstStyle/>
        <a:p>
          <a:endParaRPr lang="en-GB"/>
        </a:p>
      </dgm:t>
    </dgm:pt>
    <dgm:pt modelId="{5DBDB0E1-EEE7-4D5E-8A6A-49443185EED7}" type="sibTrans" cxnId="{A467234A-40BE-441F-BECA-721644C42D3B}">
      <dgm:prSet/>
      <dgm:spPr/>
      <dgm:t>
        <a:bodyPr/>
        <a:lstStyle/>
        <a:p>
          <a:endParaRPr lang="en-GB"/>
        </a:p>
      </dgm:t>
    </dgm:pt>
    <dgm:pt modelId="{C70E0842-BFD6-41A7-8841-B8CB493E6082}" type="pres">
      <dgm:prSet presAssocID="{0D97856C-13F8-437C-A325-7EC5BE407779}" presName="list" presStyleCnt="0">
        <dgm:presLayoutVars>
          <dgm:dir/>
          <dgm:animLvl val="lvl"/>
        </dgm:presLayoutVars>
      </dgm:prSet>
      <dgm:spPr/>
    </dgm:pt>
    <dgm:pt modelId="{2C47B2BF-EB71-4C2B-889C-F5ECBF51A088}" type="pres">
      <dgm:prSet presAssocID="{AA5BBA31-2C48-4219-A867-B962ACF227AA}" presName="posSpace" presStyleCnt="0"/>
      <dgm:spPr/>
    </dgm:pt>
    <dgm:pt modelId="{C72F19B2-C61C-43E0-86B4-272BFE928AB5}" type="pres">
      <dgm:prSet presAssocID="{AA5BBA31-2C48-4219-A867-B962ACF227AA}" presName="vertFlow" presStyleCnt="0"/>
      <dgm:spPr/>
    </dgm:pt>
    <dgm:pt modelId="{79CBF65C-7AA3-4883-9D1C-F421A91E905E}" type="pres">
      <dgm:prSet presAssocID="{AA5BBA31-2C48-4219-A867-B962ACF227AA}" presName="topSpace" presStyleCnt="0"/>
      <dgm:spPr/>
    </dgm:pt>
    <dgm:pt modelId="{4A4CFC6A-A053-4ED6-B35F-9C4145D50E36}" type="pres">
      <dgm:prSet presAssocID="{AA5BBA31-2C48-4219-A867-B962ACF227AA}" presName="firstComp" presStyleCnt="0"/>
      <dgm:spPr/>
    </dgm:pt>
    <dgm:pt modelId="{237C1058-0FBD-4D74-9722-C03B6D13F126}" type="pres">
      <dgm:prSet presAssocID="{AA5BBA31-2C48-4219-A867-B962ACF227AA}" presName="firstChild" presStyleLbl="bgAccFollowNode1" presStyleIdx="0" presStyleCnt="8"/>
      <dgm:spPr/>
    </dgm:pt>
    <dgm:pt modelId="{46CC29F4-3641-4835-AA33-10C09F9F899E}" type="pres">
      <dgm:prSet presAssocID="{AA5BBA31-2C48-4219-A867-B962ACF227AA}" presName="firstChildTx" presStyleLbl="bgAccFollowNode1" presStyleIdx="0" presStyleCnt="8">
        <dgm:presLayoutVars>
          <dgm:bulletEnabled val="1"/>
        </dgm:presLayoutVars>
      </dgm:prSet>
      <dgm:spPr/>
    </dgm:pt>
    <dgm:pt modelId="{B7431C5C-DD5A-4F0E-8BBF-1BE834E4A9DA}" type="pres">
      <dgm:prSet presAssocID="{2396757E-A36B-4E9F-B9D8-60C153418155}" presName="comp" presStyleCnt="0"/>
      <dgm:spPr/>
    </dgm:pt>
    <dgm:pt modelId="{5C00EEAA-A86B-48E5-A9B8-F10329CB6B25}" type="pres">
      <dgm:prSet presAssocID="{2396757E-A36B-4E9F-B9D8-60C153418155}" presName="child" presStyleLbl="bgAccFollowNode1" presStyleIdx="1" presStyleCnt="8"/>
      <dgm:spPr/>
    </dgm:pt>
    <dgm:pt modelId="{1AAFD114-969E-4991-917A-E01E6412B630}" type="pres">
      <dgm:prSet presAssocID="{2396757E-A36B-4E9F-B9D8-60C153418155}" presName="childTx" presStyleLbl="bgAccFollowNode1" presStyleIdx="1" presStyleCnt="8">
        <dgm:presLayoutVars>
          <dgm:bulletEnabled val="1"/>
        </dgm:presLayoutVars>
      </dgm:prSet>
      <dgm:spPr/>
    </dgm:pt>
    <dgm:pt modelId="{02D91594-27CF-44A4-8629-FA32F396BCF4}" type="pres">
      <dgm:prSet presAssocID="{AA5BBA31-2C48-4219-A867-B962ACF227AA}" presName="negSpace" presStyleCnt="0"/>
      <dgm:spPr/>
    </dgm:pt>
    <dgm:pt modelId="{8AE17893-5F5F-4520-A010-BD0A4BB465D0}" type="pres">
      <dgm:prSet presAssocID="{AA5BBA31-2C48-4219-A867-B962ACF227AA}" presName="circle" presStyleLbl="node1" presStyleIdx="0" presStyleCnt="4"/>
      <dgm:spPr>
        <a:solidFill>
          <a:srgbClr val="0B6EB5"/>
        </a:solidFill>
      </dgm:spPr>
    </dgm:pt>
    <dgm:pt modelId="{AEE01489-0AC3-4005-8E60-0B9B4EFAACAE}" type="pres">
      <dgm:prSet presAssocID="{AFB138F8-2C8D-4CE2-8AFA-3ABBBFFE43A6}" presName="transSpace" presStyleCnt="0"/>
      <dgm:spPr/>
    </dgm:pt>
    <dgm:pt modelId="{FF0EBD5F-EA5C-4341-AAA9-FC871779FA28}" type="pres">
      <dgm:prSet presAssocID="{0AF33AAF-347D-4C15-AC2D-8E67B0C4EB8B}" presName="posSpace" presStyleCnt="0"/>
      <dgm:spPr/>
    </dgm:pt>
    <dgm:pt modelId="{EB6470A4-00DF-4B9C-BB3F-1F9FB9D8118F}" type="pres">
      <dgm:prSet presAssocID="{0AF33AAF-347D-4C15-AC2D-8E67B0C4EB8B}" presName="vertFlow" presStyleCnt="0"/>
      <dgm:spPr/>
    </dgm:pt>
    <dgm:pt modelId="{702EC1D8-F46A-46DC-9995-D89505C8AFD8}" type="pres">
      <dgm:prSet presAssocID="{0AF33AAF-347D-4C15-AC2D-8E67B0C4EB8B}" presName="topSpace" presStyleCnt="0"/>
      <dgm:spPr/>
    </dgm:pt>
    <dgm:pt modelId="{DD5BB49C-DBCA-4815-B5CF-7401C5B43D61}" type="pres">
      <dgm:prSet presAssocID="{0AF33AAF-347D-4C15-AC2D-8E67B0C4EB8B}" presName="firstComp" presStyleCnt="0"/>
      <dgm:spPr/>
    </dgm:pt>
    <dgm:pt modelId="{80600885-68AF-4F04-9377-4EF59CA00E40}" type="pres">
      <dgm:prSet presAssocID="{0AF33AAF-347D-4C15-AC2D-8E67B0C4EB8B}" presName="firstChild" presStyleLbl="bgAccFollowNode1" presStyleIdx="2" presStyleCnt="8"/>
      <dgm:spPr/>
    </dgm:pt>
    <dgm:pt modelId="{F5E0B0AD-945E-4E2B-BC47-D00675BCFAFD}" type="pres">
      <dgm:prSet presAssocID="{0AF33AAF-347D-4C15-AC2D-8E67B0C4EB8B}" presName="firstChildTx" presStyleLbl="bgAccFollowNode1" presStyleIdx="2" presStyleCnt="8">
        <dgm:presLayoutVars>
          <dgm:bulletEnabled val="1"/>
        </dgm:presLayoutVars>
      </dgm:prSet>
      <dgm:spPr/>
    </dgm:pt>
    <dgm:pt modelId="{652D60E4-BDAE-439E-B115-C649168B6BDB}" type="pres">
      <dgm:prSet presAssocID="{F68296BF-300A-4963-972A-A8C59CDDB032}" presName="comp" presStyleCnt="0"/>
      <dgm:spPr/>
    </dgm:pt>
    <dgm:pt modelId="{4B48CF90-9065-4924-A25F-2D2144D7E961}" type="pres">
      <dgm:prSet presAssocID="{F68296BF-300A-4963-972A-A8C59CDDB032}" presName="child" presStyleLbl="bgAccFollowNode1" presStyleIdx="3" presStyleCnt="8"/>
      <dgm:spPr/>
    </dgm:pt>
    <dgm:pt modelId="{C86355BF-B0C0-40A1-885F-B9A861210579}" type="pres">
      <dgm:prSet presAssocID="{F68296BF-300A-4963-972A-A8C59CDDB032}" presName="childTx" presStyleLbl="bgAccFollowNode1" presStyleIdx="3" presStyleCnt="8">
        <dgm:presLayoutVars>
          <dgm:bulletEnabled val="1"/>
        </dgm:presLayoutVars>
      </dgm:prSet>
      <dgm:spPr/>
    </dgm:pt>
    <dgm:pt modelId="{C857C867-9CD9-4634-97E6-B7B3787E6D50}" type="pres">
      <dgm:prSet presAssocID="{0AF33AAF-347D-4C15-AC2D-8E67B0C4EB8B}" presName="negSpace" presStyleCnt="0"/>
      <dgm:spPr/>
    </dgm:pt>
    <dgm:pt modelId="{6DACEB05-AF51-49F0-8870-F85AE6F7AFB8}" type="pres">
      <dgm:prSet presAssocID="{0AF33AAF-347D-4C15-AC2D-8E67B0C4EB8B}" presName="circle" presStyleLbl="node1" presStyleIdx="1" presStyleCnt="4"/>
      <dgm:spPr>
        <a:solidFill>
          <a:srgbClr val="0B6EB5"/>
        </a:solidFill>
      </dgm:spPr>
    </dgm:pt>
    <dgm:pt modelId="{400FA0A3-9F6C-485D-91E5-1AD925063216}" type="pres">
      <dgm:prSet presAssocID="{89E35AD1-0605-4436-9485-AD4691A97B60}" presName="transSpace" presStyleCnt="0"/>
      <dgm:spPr/>
    </dgm:pt>
    <dgm:pt modelId="{51A3FD50-666E-4A42-9620-B46F63824A82}" type="pres">
      <dgm:prSet presAssocID="{9D165D89-BBFD-4CAA-9BF3-7EA08394A37D}" presName="posSpace" presStyleCnt="0"/>
      <dgm:spPr/>
    </dgm:pt>
    <dgm:pt modelId="{501CA6E4-CC46-46BB-A2AD-6512DB252941}" type="pres">
      <dgm:prSet presAssocID="{9D165D89-BBFD-4CAA-9BF3-7EA08394A37D}" presName="vertFlow" presStyleCnt="0"/>
      <dgm:spPr/>
    </dgm:pt>
    <dgm:pt modelId="{3CE41860-F681-48D8-96B6-301E3707FE00}" type="pres">
      <dgm:prSet presAssocID="{9D165D89-BBFD-4CAA-9BF3-7EA08394A37D}" presName="topSpace" presStyleCnt="0"/>
      <dgm:spPr/>
    </dgm:pt>
    <dgm:pt modelId="{2D34FC56-E8A8-4CDA-9679-BDCD4DA3D39F}" type="pres">
      <dgm:prSet presAssocID="{9D165D89-BBFD-4CAA-9BF3-7EA08394A37D}" presName="firstComp" presStyleCnt="0"/>
      <dgm:spPr/>
    </dgm:pt>
    <dgm:pt modelId="{819DA919-4FBD-4EFF-9BD8-91E3EE549D59}" type="pres">
      <dgm:prSet presAssocID="{9D165D89-BBFD-4CAA-9BF3-7EA08394A37D}" presName="firstChild" presStyleLbl="bgAccFollowNode1" presStyleIdx="4" presStyleCnt="8"/>
      <dgm:spPr/>
    </dgm:pt>
    <dgm:pt modelId="{F2ECB65C-E8BE-4543-872E-A2B5D46376B5}" type="pres">
      <dgm:prSet presAssocID="{9D165D89-BBFD-4CAA-9BF3-7EA08394A37D}" presName="firstChildTx" presStyleLbl="bgAccFollowNode1" presStyleIdx="4" presStyleCnt="8">
        <dgm:presLayoutVars>
          <dgm:bulletEnabled val="1"/>
        </dgm:presLayoutVars>
      </dgm:prSet>
      <dgm:spPr/>
    </dgm:pt>
    <dgm:pt modelId="{1266E09E-F6BD-4D25-9E5B-4B15C0D861E0}" type="pres">
      <dgm:prSet presAssocID="{54ECB461-E6DD-4FAB-8319-96F94559328B}" presName="comp" presStyleCnt="0"/>
      <dgm:spPr/>
    </dgm:pt>
    <dgm:pt modelId="{6D8A6600-21E8-435E-A8E8-6E6A4145973F}" type="pres">
      <dgm:prSet presAssocID="{54ECB461-E6DD-4FAB-8319-96F94559328B}" presName="child" presStyleLbl="bgAccFollowNode1" presStyleIdx="5" presStyleCnt="8"/>
      <dgm:spPr/>
    </dgm:pt>
    <dgm:pt modelId="{AE0F7C2C-6AD6-40CF-83EC-0076911770D8}" type="pres">
      <dgm:prSet presAssocID="{54ECB461-E6DD-4FAB-8319-96F94559328B}" presName="childTx" presStyleLbl="bgAccFollowNode1" presStyleIdx="5" presStyleCnt="8">
        <dgm:presLayoutVars>
          <dgm:bulletEnabled val="1"/>
        </dgm:presLayoutVars>
      </dgm:prSet>
      <dgm:spPr/>
    </dgm:pt>
    <dgm:pt modelId="{38D2DC95-F637-43B3-8134-0E55F75D47E9}" type="pres">
      <dgm:prSet presAssocID="{9D165D89-BBFD-4CAA-9BF3-7EA08394A37D}" presName="negSpace" presStyleCnt="0"/>
      <dgm:spPr/>
    </dgm:pt>
    <dgm:pt modelId="{A1B4AEAB-BF51-47D6-9155-867AACFB8631}" type="pres">
      <dgm:prSet presAssocID="{9D165D89-BBFD-4CAA-9BF3-7EA08394A37D}" presName="circle" presStyleLbl="node1" presStyleIdx="2" presStyleCnt="4"/>
      <dgm:spPr>
        <a:solidFill>
          <a:srgbClr val="0B6EB5"/>
        </a:solidFill>
      </dgm:spPr>
    </dgm:pt>
    <dgm:pt modelId="{359915F0-1F54-455D-BE06-B8252395D6C5}" type="pres">
      <dgm:prSet presAssocID="{849FBEBF-822C-4C8F-B946-F289FCC24AB7}" presName="transSpace" presStyleCnt="0"/>
      <dgm:spPr/>
    </dgm:pt>
    <dgm:pt modelId="{1A66065F-FB5F-4754-A5BD-836AA9177D2A}" type="pres">
      <dgm:prSet presAssocID="{F13B5A73-1649-4347-8167-BFCB4762A94D}" presName="posSpace" presStyleCnt="0"/>
      <dgm:spPr/>
    </dgm:pt>
    <dgm:pt modelId="{156F88A3-1294-44C4-AD10-7E38A3FEA715}" type="pres">
      <dgm:prSet presAssocID="{F13B5A73-1649-4347-8167-BFCB4762A94D}" presName="vertFlow" presStyleCnt="0"/>
      <dgm:spPr/>
    </dgm:pt>
    <dgm:pt modelId="{1779CD6C-BB6D-4ED1-AA12-86949D4E02E1}" type="pres">
      <dgm:prSet presAssocID="{F13B5A73-1649-4347-8167-BFCB4762A94D}" presName="topSpace" presStyleCnt="0"/>
      <dgm:spPr/>
    </dgm:pt>
    <dgm:pt modelId="{F08522BB-168C-4C14-B550-F22D66AAA397}" type="pres">
      <dgm:prSet presAssocID="{F13B5A73-1649-4347-8167-BFCB4762A94D}" presName="firstComp" presStyleCnt="0"/>
      <dgm:spPr/>
    </dgm:pt>
    <dgm:pt modelId="{8BF0CA15-971F-4501-907D-EAE0DC8987E3}" type="pres">
      <dgm:prSet presAssocID="{F13B5A73-1649-4347-8167-BFCB4762A94D}" presName="firstChild" presStyleLbl="bgAccFollowNode1" presStyleIdx="6" presStyleCnt="8"/>
      <dgm:spPr/>
    </dgm:pt>
    <dgm:pt modelId="{7B0B61AE-15E2-423F-BE4D-2576D2C6AD30}" type="pres">
      <dgm:prSet presAssocID="{F13B5A73-1649-4347-8167-BFCB4762A94D}" presName="firstChildTx" presStyleLbl="bgAccFollowNode1" presStyleIdx="6" presStyleCnt="8">
        <dgm:presLayoutVars>
          <dgm:bulletEnabled val="1"/>
        </dgm:presLayoutVars>
      </dgm:prSet>
      <dgm:spPr/>
    </dgm:pt>
    <dgm:pt modelId="{5FDDD3D9-96C7-4DC5-9C90-7CF041472B5A}" type="pres">
      <dgm:prSet presAssocID="{3740C021-9758-4548-875F-1038C51806D5}" presName="comp" presStyleCnt="0"/>
      <dgm:spPr/>
    </dgm:pt>
    <dgm:pt modelId="{86F48FF9-43B7-4E0A-BB44-1F17AF09CC62}" type="pres">
      <dgm:prSet presAssocID="{3740C021-9758-4548-875F-1038C51806D5}" presName="child" presStyleLbl="bgAccFollowNode1" presStyleIdx="7" presStyleCnt="8"/>
      <dgm:spPr/>
    </dgm:pt>
    <dgm:pt modelId="{23044120-A452-4CDF-985D-B70EEE2D9C38}" type="pres">
      <dgm:prSet presAssocID="{3740C021-9758-4548-875F-1038C51806D5}" presName="childTx" presStyleLbl="bgAccFollowNode1" presStyleIdx="7" presStyleCnt="8">
        <dgm:presLayoutVars>
          <dgm:bulletEnabled val="1"/>
        </dgm:presLayoutVars>
      </dgm:prSet>
      <dgm:spPr/>
    </dgm:pt>
    <dgm:pt modelId="{B2424B4E-F00F-4330-B9E6-2AFB8620AE50}" type="pres">
      <dgm:prSet presAssocID="{F13B5A73-1649-4347-8167-BFCB4762A94D}" presName="negSpace" presStyleCnt="0"/>
      <dgm:spPr/>
    </dgm:pt>
    <dgm:pt modelId="{3E1E1349-7597-406D-BBC9-5462CE53E540}" type="pres">
      <dgm:prSet presAssocID="{F13B5A73-1649-4347-8167-BFCB4762A94D}" presName="circle" presStyleLbl="node1" presStyleIdx="3" presStyleCnt="4"/>
      <dgm:spPr>
        <a:solidFill>
          <a:srgbClr val="0B6EB5"/>
        </a:solidFill>
      </dgm:spPr>
    </dgm:pt>
  </dgm:ptLst>
  <dgm:cxnLst>
    <dgm:cxn modelId="{FB1BBA09-335E-40B0-8F6C-603FDEDCF379}" type="presOf" srcId="{AA5BBA31-2C48-4219-A867-B962ACF227AA}" destId="{8AE17893-5F5F-4520-A010-BD0A4BB465D0}" srcOrd="0" destOrd="0" presId="urn:microsoft.com/office/officeart/2005/8/layout/hList9"/>
    <dgm:cxn modelId="{C0EAFB1C-AAD3-46ED-9E02-34BEE1734AE1}" type="presOf" srcId="{1064F759-8135-485A-81DF-23F759E9D4D4}" destId="{8BF0CA15-971F-4501-907D-EAE0DC8987E3}" srcOrd="0" destOrd="0" presId="urn:microsoft.com/office/officeart/2005/8/layout/hList9"/>
    <dgm:cxn modelId="{9D60911E-1F28-4416-920C-F541EE07EE26}" type="presOf" srcId="{F68296BF-300A-4963-972A-A8C59CDDB032}" destId="{C86355BF-B0C0-40A1-885F-B9A861210579}" srcOrd="1" destOrd="0" presId="urn:microsoft.com/office/officeart/2005/8/layout/hList9"/>
    <dgm:cxn modelId="{BC437E2C-E43F-46CD-893E-B32365C2C402}" type="presOf" srcId="{1064F759-8135-485A-81DF-23F759E9D4D4}" destId="{7B0B61AE-15E2-423F-BE4D-2576D2C6AD30}" srcOrd="1" destOrd="0" presId="urn:microsoft.com/office/officeart/2005/8/layout/hList9"/>
    <dgm:cxn modelId="{33016334-F8DD-4FF7-816E-3676247D89FC}" type="presOf" srcId="{02616A4F-63E2-4BF1-996A-1E858E39E771}" destId="{F5E0B0AD-945E-4E2B-BC47-D00675BCFAFD}" srcOrd="1" destOrd="0" presId="urn:microsoft.com/office/officeart/2005/8/layout/hList9"/>
    <dgm:cxn modelId="{074A9236-D630-4F39-BBAD-B1031E9CD1E5}" type="presOf" srcId="{54ECB461-E6DD-4FAB-8319-96F94559328B}" destId="{AE0F7C2C-6AD6-40CF-83EC-0076911770D8}" srcOrd="1" destOrd="0" presId="urn:microsoft.com/office/officeart/2005/8/layout/hList9"/>
    <dgm:cxn modelId="{3E44A15F-C14B-4E77-A5CA-6E251A50CF46}" srcId="{9D165D89-BBFD-4CAA-9BF3-7EA08394A37D}" destId="{54ECB461-E6DD-4FAB-8319-96F94559328B}" srcOrd="1" destOrd="0" parTransId="{1F080D1B-B5E0-48C2-905C-7A780640879C}" sibTransId="{7F26BF7B-C1D3-46BD-A74B-C09AE3E6583B}"/>
    <dgm:cxn modelId="{36E3AE60-678D-44C9-9F53-5736BF042B4B}" type="presOf" srcId="{54ECB461-E6DD-4FAB-8319-96F94559328B}" destId="{6D8A6600-21E8-435E-A8E8-6E6A4145973F}" srcOrd="0" destOrd="0" presId="urn:microsoft.com/office/officeart/2005/8/layout/hList9"/>
    <dgm:cxn modelId="{4AF89962-F97C-48FB-8BE3-021EBB34A9D6}" srcId="{AA5BBA31-2C48-4219-A867-B962ACF227AA}" destId="{445B2481-33D1-4044-A898-923AA176805A}" srcOrd="0" destOrd="0" parTransId="{1F8F78E7-69DC-4B6F-9112-1BB496ECCD18}" sibTransId="{635D36F6-CB5C-4DA4-8E21-9A3D636B0498}"/>
    <dgm:cxn modelId="{26AA174A-79CD-46FC-8F63-4B8F1ACA53C1}" type="presOf" srcId="{3740C021-9758-4548-875F-1038C51806D5}" destId="{23044120-A452-4CDF-985D-B70EEE2D9C38}" srcOrd="1" destOrd="0" presId="urn:microsoft.com/office/officeart/2005/8/layout/hList9"/>
    <dgm:cxn modelId="{A467234A-40BE-441F-BECA-721644C42D3B}" srcId="{F13B5A73-1649-4347-8167-BFCB4762A94D}" destId="{3740C021-9758-4548-875F-1038C51806D5}" srcOrd="1" destOrd="0" parTransId="{8AF7C1FB-6609-4ABF-9F85-05DD42CA234F}" sibTransId="{5DBDB0E1-EEE7-4D5E-8A6A-49443185EED7}"/>
    <dgm:cxn modelId="{7FCE1870-E122-46A1-854C-FB831609AACC}" type="presOf" srcId="{3B7D07CF-9DF2-4655-A3A8-57DE031CC6C6}" destId="{F2ECB65C-E8BE-4543-872E-A2B5D46376B5}" srcOrd="1" destOrd="0" presId="urn:microsoft.com/office/officeart/2005/8/layout/hList9"/>
    <dgm:cxn modelId="{091E437A-163E-4C71-8F5C-05D86D7721FB}" type="presOf" srcId="{445B2481-33D1-4044-A898-923AA176805A}" destId="{46CC29F4-3641-4835-AA33-10C09F9F899E}" srcOrd="1" destOrd="0" presId="urn:microsoft.com/office/officeart/2005/8/layout/hList9"/>
    <dgm:cxn modelId="{6CE3C67F-2B97-4934-9A48-4E39BFCD7E64}" type="presOf" srcId="{445B2481-33D1-4044-A898-923AA176805A}" destId="{237C1058-0FBD-4D74-9722-C03B6D13F126}" srcOrd="0" destOrd="0" presId="urn:microsoft.com/office/officeart/2005/8/layout/hList9"/>
    <dgm:cxn modelId="{3FEC9780-B1D6-4DA7-BC0A-3B3127F8EB90}" srcId="{0AF33AAF-347D-4C15-AC2D-8E67B0C4EB8B}" destId="{F68296BF-300A-4963-972A-A8C59CDDB032}" srcOrd="1" destOrd="0" parTransId="{A6B3397D-1557-45F3-8235-87BDF39E1E98}" sibTransId="{BA162744-3CC2-4FF0-AB50-69C7462EEABB}"/>
    <dgm:cxn modelId="{5D7B5A82-4042-4791-9E8D-CC7BAB367721}" srcId="{0D97856C-13F8-437C-A325-7EC5BE407779}" destId="{0AF33AAF-347D-4C15-AC2D-8E67B0C4EB8B}" srcOrd="1" destOrd="0" parTransId="{B805A624-DA6F-44E0-B58F-5F6F54107792}" sibTransId="{89E35AD1-0605-4436-9485-AD4691A97B60}"/>
    <dgm:cxn modelId="{6ABCBA9D-2D3E-4DA0-A4A3-A84B367B945A}" type="presOf" srcId="{3B7D07CF-9DF2-4655-A3A8-57DE031CC6C6}" destId="{819DA919-4FBD-4EFF-9BD8-91E3EE549D59}" srcOrd="0" destOrd="0" presId="urn:microsoft.com/office/officeart/2005/8/layout/hList9"/>
    <dgm:cxn modelId="{B644369E-69EF-4B4B-988E-2B7251364EA5}" type="presOf" srcId="{0AF33AAF-347D-4C15-AC2D-8E67B0C4EB8B}" destId="{6DACEB05-AF51-49F0-8870-F85AE6F7AFB8}" srcOrd="0" destOrd="0" presId="urn:microsoft.com/office/officeart/2005/8/layout/hList9"/>
    <dgm:cxn modelId="{8440FFAE-162B-4497-B897-9904672EF5A5}" type="presOf" srcId="{9D165D89-BBFD-4CAA-9BF3-7EA08394A37D}" destId="{A1B4AEAB-BF51-47D6-9155-867AACFB8631}" srcOrd="0" destOrd="0" presId="urn:microsoft.com/office/officeart/2005/8/layout/hList9"/>
    <dgm:cxn modelId="{22B8A9B9-8FE9-4D87-8F92-C4EEFFB5F562}" srcId="{AA5BBA31-2C48-4219-A867-B962ACF227AA}" destId="{2396757E-A36B-4E9F-B9D8-60C153418155}" srcOrd="1" destOrd="0" parTransId="{F4003180-D273-4E49-BD63-C921E7D8AEFE}" sibTransId="{40A9E0E8-49B0-4E3C-A92D-0AAF0766CD60}"/>
    <dgm:cxn modelId="{DCAF9FC2-65A2-4468-BF7C-77D397337997}" srcId="{0D97856C-13F8-437C-A325-7EC5BE407779}" destId="{F13B5A73-1649-4347-8167-BFCB4762A94D}" srcOrd="3" destOrd="0" parTransId="{D6CF4A93-24C3-4E97-A5D7-754395A6FDC8}" sibTransId="{3FED3F9E-3DBE-41A3-A689-C1A48A4F7EEE}"/>
    <dgm:cxn modelId="{5C6CA9C2-9185-4BBA-9B41-1788394F98D8}" srcId="{0AF33AAF-347D-4C15-AC2D-8E67B0C4EB8B}" destId="{02616A4F-63E2-4BF1-996A-1E858E39E771}" srcOrd="0" destOrd="0" parTransId="{31C99470-82A8-44A3-8F96-247E22C72A37}" sibTransId="{67306249-5573-4D9B-A4B1-1D99311483BF}"/>
    <dgm:cxn modelId="{0D7183CA-31F9-4982-9C4D-CC45850F1AFE}" srcId="{F13B5A73-1649-4347-8167-BFCB4762A94D}" destId="{1064F759-8135-485A-81DF-23F759E9D4D4}" srcOrd="0" destOrd="0" parTransId="{D1C72810-22C5-4D6B-AAED-2E65440479E7}" sibTransId="{04F0EB64-BEE4-4ADD-8F1D-A4C76F038721}"/>
    <dgm:cxn modelId="{AD5424D3-BB84-41A1-BB45-532FA3143EA9}" type="presOf" srcId="{2396757E-A36B-4E9F-B9D8-60C153418155}" destId="{1AAFD114-969E-4991-917A-E01E6412B630}" srcOrd="1" destOrd="0" presId="urn:microsoft.com/office/officeart/2005/8/layout/hList9"/>
    <dgm:cxn modelId="{847AC9D4-15BB-4732-AD6C-75F9D36E9EDF}" type="presOf" srcId="{0D97856C-13F8-437C-A325-7EC5BE407779}" destId="{C70E0842-BFD6-41A7-8841-B8CB493E6082}" srcOrd="0" destOrd="0" presId="urn:microsoft.com/office/officeart/2005/8/layout/hList9"/>
    <dgm:cxn modelId="{8BD8B6E5-4055-4C5E-AECF-DBD1B2BFC9D3}" srcId="{9D165D89-BBFD-4CAA-9BF3-7EA08394A37D}" destId="{3B7D07CF-9DF2-4655-A3A8-57DE031CC6C6}" srcOrd="0" destOrd="0" parTransId="{B10C16A4-7A81-409E-BDB4-4D2B20C9582E}" sibTransId="{AB0C809E-1EF0-4B68-8622-4E8AFE30CBFD}"/>
    <dgm:cxn modelId="{D9A2D9E5-7C84-4B58-ACE3-AE5BEF8E9533}" srcId="{0D97856C-13F8-437C-A325-7EC5BE407779}" destId="{9D165D89-BBFD-4CAA-9BF3-7EA08394A37D}" srcOrd="2" destOrd="0" parTransId="{8FBB27E7-276B-4E06-8A66-4FC1788A5208}" sibTransId="{849FBEBF-822C-4C8F-B946-F289FCC24AB7}"/>
    <dgm:cxn modelId="{6B41CAE6-955F-4012-A429-1502EEB7B0F3}" srcId="{0D97856C-13F8-437C-A325-7EC5BE407779}" destId="{AA5BBA31-2C48-4219-A867-B962ACF227AA}" srcOrd="0" destOrd="0" parTransId="{346EBDBD-3AF7-4197-9410-B5B584E8D07E}" sibTransId="{AFB138F8-2C8D-4CE2-8AFA-3ABBBFFE43A6}"/>
    <dgm:cxn modelId="{C1BEEFE6-AE71-42F8-9980-1ED55351A3AC}" type="presOf" srcId="{F68296BF-300A-4963-972A-A8C59CDDB032}" destId="{4B48CF90-9065-4924-A25F-2D2144D7E961}" srcOrd="0" destOrd="0" presId="urn:microsoft.com/office/officeart/2005/8/layout/hList9"/>
    <dgm:cxn modelId="{8432EFEC-45C6-4A7C-ADE7-ACD365CE15FC}" type="presOf" srcId="{F13B5A73-1649-4347-8167-BFCB4762A94D}" destId="{3E1E1349-7597-406D-BBC9-5462CE53E540}" srcOrd="0" destOrd="0" presId="urn:microsoft.com/office/officeart/2005/8/layout/hList9"/>
    <dgm:cxn modelId="{C975DBF2-B1F3-491A-A4E6-F45733918604}" type="presOf" srcId="{02616A4F-63E2-4BF1-996A-1E858E39E771}" destId="{80600885-68AF-4F04-9377-4EF59CA00E40}" srcOrd="0" destOrd="0" presId="urn:microsoft.com/office/officeart/2005/8/layout/hList9"/>
    <dgm:cxn modelId="{F7D526F9-6196-47A5-902D-0678CECD2D26}" type="presOf" srcId="{3740C021-9758-4548-875F-1038C51806D5}" destId="{86F48FF9-43B7-4E0A-BB44-1F17AF09CC62}" srcOrd="0" destOrd="0" presId="urn:microsoft.com/office/officeart/2005/8/layout/hList9"/>
    <dgm:cxn modelId="{E3F6B7FC-14A3-4D0A-808D-6454797F0D63}" type="presOf" srcId="{2396757E-A36B-4E9F-B9D8-60C153418155}" destId="{5C00EEAA-A86B-48E5-A9B8-F10329CB6B25}" srcOrd="0" destOrd="0" presId="urn:microsoft.com/office/officeart/2005/8/layout/hList9"/>
    <dgm:cxn modelId="{D1686003-0191-45DB-88F2-51215D1B1AA1}" type="presParOf" srcId="{C70E0842-BFD6-41A7-8841-B8CB493E6082}" destId="{2C47B2BF-EB71-4C2B-889C-F5ECBF51A088}" srcOrd="0" destOrd="0" presId="urn:microsoft.com/office/officeart/2005/8/layout/hList9"/>
    <dgm:cxn modelId="{B32D8098-81C8-4A05-9605-2BBC6BB2977A}" type="presParOf" srcId="{C70E0842-BFD6-41A7-8841-B8CB493E6082}" destId="{C72F19B2-C61C-43E0-86B4-272BFE928AB5}" srcOrd="1" destOrd="0" presId="urn:microsoft.com/office/officeart/2005/8/layout/hList9"/>
    <dgm:cxn modelId="{817042D3-DCCB-44BB-8185-380950618876}" type="presParOf" srcId="{C72F19B2-C61C-43E0-86B4-272BFE928AB5}" destId="{79CBF65C-7AA3-4883-9D1C-F421A91E905E}" srcOrd="0" destOrd="0" presId="urn:microsoft.com/office/officeart/2005/8/layout/hList9"/>
    <dgm:cxn modelId="{97412356-16E9-4B29-8041-469395B1C80C}" type="presParOf" srcId="{C72F19B2-C61C-43E0-86B4-272BFE928AB5}" destId="{4A4CFC6A-A053-4ED6-B35F-9C4145D50E36}" srcOrd="1" destOrd="0" presId="urn:microsoft.com/office/officeart/2005/8/layout/hList9"/>
    <dgm:cxn modelId="{8808FD4E-9DD6-4964-A3DE-D3A79185564C}" type="presParOf" srcId="{4A4CFC6A-A053-4ED6-B35F-9C4145D50E36}" destId="{237C1058-0FBD-4D74-9722-C03B6D13F126}" srcOrd="0" destOrd="0" presId="urn:microsoft.com/office/officeart/2005/8/layout/hList9"/>
    <dgm:cxn modelId="{2D945926-A0A9-44D6-A713-392999608AA0}" type="presParOf" srcId="{4A4CFC6A-A053-4ED6-B35F-9C4145D50E36}" destId="{46CC29F4-3641-4835-AA33-10C09F9F899E}" srcOrd="1" destOrd="0" presId="urn:microsoft.com/office/officeart/2005/8/layout/hList9"/>
    <dgm:cxn modelId="{BAC3CB93-8B07-43AD-AB04-88DF4996B1EA}" type="presParOf" srcId="{C72F19B2-C61C-43E0-86B4-272BFE928AB5}" destId="{B7431C5C-DD5A-4F0E-8BBF-1BE834E4A9DA}" srcOrd="2" destOrd="0" presId="urn:microsoft.com/office/officeart/2005/8/layout/hList9"/>
    <dgm:cxn modelId="{8A013C65-C5E4-4E95-B253-FBB38AA903DC}" type="presParOf" srcId="{B7431C5C-DD5A-4F0E-8BBF-1BE834E4A9DA}" destId="{5C00EEAA-A86B-48E5-A9B8-F10329CB6B25}" srcOrd="0" destOrd="0" presId="urn:microsoft.com/office/officeart/2005/8/layout/hList9"/>
    <dgm:cxn modelId="{73E763EB-40F9-4CE6-BCD1-72E96257A252}" type="presParOf" srcId="{B7431C5C-DD5A-4F0E-8BBF-1BE834E4A9DA}" destId="{1AAFD114-969E-4991-917A-E01E6412B630}" srcOrd="1" destOrd="0" presId="urn:microsoft.com/office/officeart/2005/8/layout/hList9"/>
    <dgm:cxn modelId="{ED2023E3-4FE5-440D-B8E4-718F5B95EDE0}" type="presParOf" srcId="{C70E0842-BFD6-41A7-8841-B8CB493E6082}" destId="{02D91594-27CF-44A4-8629-FA32F396BCF4}" srcOrd="2" destOrd="0" presId="urn:microsoft.com/office/officeart/2005/8/layout/hList9"/>
    <dgm:cxn modelId="{092774C7-60D5-4CA1-88B1-EEED97117A59}" type="presParOf" srcId="{C70E0842-BFD6-41A7-8841-B8CB493E6082}" destId="{8AE17893-5F5F-4520-A010-BD0A4BB465D0}" srcOrd="3" destOrd="0" presId="urn:microsoft.com/office/officeart/2005/8/layout/hList9"/>
    <dgm:cxn modelId="{7CD15F27-7AF9-429D-B75D-5F608DD5FB88}" type="presParOf" srcId="{C70E0842-BFD6-41A7-8841-B8CB493E6082}" destId="{AEE01489-0AC3-4005-8E60-0B9B4EFAACAE}" srcOrd="4" destOrd="0" presId="urn:microsoft.com/office/officeart/2005/8/layout/hList9"/>
    <dgm:cxn modelId="{0C460301-6BFA-474C-98CD-0EAF5CF8AAE7}" type="presParOf" srcId="{C70E0842-BFD6-41A7-8841-B8CB493E6082}" destId="{FF0EBD5F-EA5C-4341-AAA9-FC871779FA28}" srcOrd="5" destOrd="0" presId="urn:microsoft.com/office/officeart/2005/8/layout/hList9"/>
    <dgm:cxn modelId="{2748872D-3969-4990-BA8D-15DDA3D52DC3}" type="presParOf" srcId="{C70E0842-BFD6-41A7-8841-B8CB493E6082}" destId="{EB6470A4-00DF-4B9C-BB3F-1F9FB9D8118F}" srcOrd="6" destOrd="0" presId="urn:microsoft.com/office/officeart/2005/8/layout/hList9"/>
    <dgm:cxn modelId="{87D54256-1399-437E-A9E6-2C4E8EBD3C8F}" type="presParOf" srcId="{EB6470A4-00DF-4B9C-BB3F-1F9FB9D8118F}" destId="{702EC1D8-F46A-46DC-9995-D89505C8AFD8}" srcOrd="0" destOrd="0" presId="urn:microsoft.com/office/officeart/2005/8/layout/hList9"/>
    <dgm:cxn modelId="{1E3171B1-C76C-4A77-A975-F421F0C5C3E0}" type="presParOf" srcId="{EB6470A4-00DF-4B9C-BB3F-1F9FB9D8118F}" destId="{DD5BB49C-DBCA-4815-B5CF-7401C5B43D61}" srcOrd="1" destOrd="0" presId="urn:microsoft.com/office/officeart/2005/8/layout/hList9"/>
    <dgm:cxn modelId="{82714018-FE89-43B3-813A-726A10BDA5E0}" type="presParOf" srcId="{DD5BB49C-DBCA-4815-B5CF-7401C5B43D61}" destId="{80600885-68AF-4F04-9377-4EF59CA00E40}" srcOrd="0" destOrd="0" presId="urn:microsoft.com/office/officeart/2005/8/layout/hList9"/>
    <dgm:cxn modelId="{76BD901E-6269-4C1F-8C8A-02CE62FFFDD0}" type="presParOf" srcId="{DD5BB49C-DBCA-4815-B5CF-7401C5B43D61}" destId="{F5E0B0AD-945E-4E2B-BC47-D00675BCFAFD}" srcOrd="1" destOrd="0" presId="urn:microsoft.com/office/officeart/2005/8/layout/hList9"/>
    <dgm:cxn modelId="{A88C6842-1867-4DF3-A03E-A7BBCBE981F5}" type="presParOf" srcId="{EB6470A4-00DF-4B9C-BB3F-1F9FB9D8118F}" destId="{652D60E4-BDAE-439E-B115-C649168B6BDB}" srcOrd="2" destOrd="0" presId="urn:microsoft.com/office/officeart/2005/8/layout/hList9"/>
    <dgm:cxn modelId="{70EF5191-7437-482D-96BC-4D1A2D93A01A}" type="presParOf" srcId="{652D60E4-BDAE-439E-B115-C649168B6BDB}" destId="{4B48CF90-9065-4924-A25F-2D2144D7E961}" srcOrd="0" destOrd="0" presId="urn:microsoft.com/office/officeart/2005/8/layout/hList9"/>
    <dgm:cxn modelId="{8806B3DE-1ADA-4AD6-BC02-D7CE073A362E}" type="presParOf" srcId="{652D60E4-BDAE-439E-B115-C649168B6BDB}" destId="{C86355BF-B0C0-40A1-885F-B9A861210579}" srcOrd="1" destOrd="0" presId="urn:microsoft.com/office/officeart/2005/8/layout/hList9"/>
    <dgm:cxn modelId="{D0BA01D1-A462-4506-B174-9B19ED70773A}" type="presParOf" srcId="{C70E0842-BFD6-41A7-8841-B8CB493E6082}" destId="{C857C867-9CD9-4634-97E6-B7B3787E6D50}" srcOrd="7" destOrd="0" presId="urn:microsoft.com/office/officeart/2005/8/layout/hList9"/>
    <dgm:cxn modelId="{22B9D50D-E46B-420A-985D-89033B0C34E1}" type="presParOf" srcId="{C70E0842-BFD6-41A7-8841-B8CB493E6082}" destId="{6DACEB05-AF51-49F0-8870-F85AE6F7AFB8}" srcOrd="8" destOrd="0" presId="urn:microsoft.com/office/officeart/2005/8/layout/hList9"/>
    <dgm:cxn modelId="{3C72F399-812E-44C3-9AF8-A755CD430450}" type="presParOf" srcId="{C70E0842-BFD6-41A7-8841-B8CB493E6082}" destId="{400FA0A3-9F6C-485D-91E5-1AD925063216}" srcOrd="9" destOrd="0" presId="urn:microsoft.com/office/officeart/2005/8/layout/hList9"/>
    <dgm:cxn modelId="{C0DF882D-192C-40B4-A982-E03EDD18F639}" type="presParOf" srcId="{C70E0842-BFD6-41A7-8841-B8CB493E6082}" destId="{51A3FD50-666E-4A42-9620-B46F63824A82}" srcOrd="10" destOrd="0" presId="urn:microsoft.com/office/officeart/2005/8/layout/hList9"/>
    <dgm:cxn modelId="{47686FFE-B1BB-41F9-962F-50F875CD5DC0}" type="presParOf" srcId="{C70E0842-BFD6-41A7-8841-B8CB493E6082}" destId="{501CA6E4-CC46-46BB-A2AD-6512DB252941}" srcOrd="11" destOrd="0" presId="urn:microsoft.com/office/officeart/2005/8/layout/hList9"/>
    <dgm:cxn modelId="{5E318995-6594-405D-AAA4-C731A73D06E5}" type="presParOf" srcId="{501CA6E4-CC46-46BB-A2AD-6512DB252941}" destId="{3CE41860-F681-48D8-96B6-301E3707FE00}" srcOrd="0" destOrd="0" presId="urn:microsoft.com/office/officeart/2005/8/layout/hList9"/>
    <dgm:cxn modelId="{AD0F0056-27FC-4872-8BE4-B41C2BF7C6C3}" type="presParOf" srcId="{501CA6E4-CC46-46BB-A2AD-6512DB252941}" destId="{2D34FC56-E8A8-4CDA-9679-BDCD4DA3D39F}" srcOrd="1" destOrd="0" presId="urn:microsoft.com/office/officeart/2005/8/layout/hList9"/>
    <dgm:cxn modelId="{993840B1-27C9-477D-8CF3-076D31F86476}" type="presParOf" srcId="{2D34FC56-E8A8-4CDA-9679-BDCD4DA3D39F}" destId="{819DA919-4FBD-4EFF-9BD8-91E3EE549D59}" srcOrd="0" destOrd="0" presId="urn:microsoft.com/office/officeart/2005/8/layout/hList9"/>
    <dgm:cxn modelId="{6F9CCE96-23F2-4B35-8238-3290B24404C7}" type="presParOf" srcId="{2D34FC56-E8A8-4CDA-9679-BDCD4DA3D39F}" destId="{F2ECB65C-E8BE-4543-872E-A2B5D46376B5}" srcOrd="1" destOrd="0" presId="urn:microsoft.com/office/officeart/2005/8/layout/hList9"/>
    <dgm:cxn modelId="{D3EA67B1-B171-4ACC-B87D-C8F1C4CEC48B}" type="presParOf" srcId="{501CA6E4-CC46-46BB-A2AD-6512DB252941}" destId="{1266E09E-F6BD-4D25-9E5B-4B15C0D861E0}" srcOrd="2" destOrd="0" presId="urn:microsoft.com/office/officeart/2005/8/layout/hList9"/>
    <dgm:cxn modelId="{80852FB7-2542-4B8D-A883-EF9875F8D370}" type="presParOf" srcId="{1266E09E-F6BD-4D25-9E5B-4B15C0D861E0}" destId="{6D8A6600-21E8-435E-A8E8-6E6A4145973F}" srcOrd="0" destOrd="0" presId="urn:microsoft.com/office/officeart/2005/8/layout/hList9"/>
    <dgm:cxn modelId="{84358A67-67C8-4C6B-92B6-F98ABCA8B0E8}" type="presParOf" srcId="{1266E09E-F6BD-4D25-9E5B-4B15C0D861E0}" destId="{AE0F7C2C-6AD6-40CF-83EC-0076911770D8}" srcOrd="1" destOrd="0" presId="urn:microsoft.com/office/officeart/2005/8/layout/hList9"/>
    <dgm:cxn modelId="{C791FA62-974D-4EA3-AD6F-B872A63724EF}" type="presParOf" srcId="{C70E0842-BFD6-41A7-8841-B8CB493E6082}" destId="{38D2DC95-F637-43B3-8134-0E55F75D47E9}" srcOrd="12" destOrd="0" presId="urn:microsoft.com/office/officeart/2005/8/layout/hList9"/>
    <dgm:cxn modelId="{B4C56FB9-A56C-4290-9DAA-BA2153BD4B89}" type="presParOf" srcId="{C70E0842-BFD6-41A7-8841-B8CB493E6082}" destId="{A1B4AEAB-BF51-47D6-9155-867AACFB8631}" srcOrd="13" destOrd="0" presId="urn:microsoft.com/office/officeart/2005/8/layout/hList9"/>
    <dgm:cxn modelId="{012F5B57-294B-4306-A105-C24A85B9E108}" type="presParOf" srcId="{C70E0842-BFD6-41A7-8841-B8CB493E6082}" destId="{359915F0-1F54-455D-BE06-B8252395D6C5}" srcOrd="14" destOrd="0" presId="urn:microsoft.com/office/officeart/2005/8/layout/hList9"/>
    <dgm:cxn modelId="{42FC13F5-929D-42D6-A269-EE2EBE181D1C}" type="presParOf" srcId="{C70E0842-BFD6-41A7-8841-B8CB493E6082}" destId="{1A66065F-FB5F-4754-A5BD-836AA9177D2A}" srcOrd="15" destOrd="0" presId="urn:microsoft.com/office/officeart/2005/8/layout/hList9"/>
    <dgm:cxn modelId="{276FF629-005C-40E1-9B3B-FAB69B60BBFF}" type="presParOf" srcId="{C70E0842-BFD6-41A7-8841-B8CB493E6082}" destId="{156F88A3-1294-44C4-AD10-7E38A3FEA715}" srcOrd="16" destOrd="0" presId="urn:microsoft.com/office/officeart/2005/8/layout/hList9"/>
    <dgm:cxn modelId="{8D3BCC87-8C13-45EA-B7E2-EF532E194136}" type="presParOf" srcId="{156F88A3-1294-44C4-AD10-7E38A3FEA715}" destId="{1779CD6C-BB6D-4ED1-AA12-86949D4E02E1}" srcOrd="0" destOrd="0" presId="urn:microsoft.com/office/officeart/2005/8/layout/hList9"/>
    <dgm:cxn modelId="{F5FA96C2-825E-46D9-A81D-0638F5D92295}" type="presParOf" srcId="{156F88A3-1294-44C4-AD10-7E38A3FEA715}" destId="{F08522BB-168C-4C14-B550-F22D66AAA397}" srcOrd="1" destOrd="0" presId="urn:microsoft.com/office/officeart/2005/8/layout/hList9"/>
    <dgm:cxn modelId="{3AB365FD-F626-4FD1-976A-48A44299FB05}" type="presParOf" srcId="{F08522BB-168C-4C14-B550-F22D66AAA397}" destId="{8BF0CA15-971F-4501-907D-EAE0DC8987E3}" srcOrd="0" destOrd="0" presId="urn:microsoft.com/office/officeart/2005/8/layout/hList9"/>
    <dgm:cxn modelId="{0B2F9916-697C-431E-95E5-7657B707D990}" type="presParOf" srcId="{F08522BB-168C-4C14-B550-F22D66AAA397}" destId="{7B0B61AE-15E2-423F-BE4D-2576D2C6AD30}" srcOrd="1" destOrd="0" presId="urn:microsoft.com/office/officeart/2005/8/layout/hList9"/>
    <dgm:cxn modelId="{7C416F80-FC4F-4F79-BE0A-AF5204E51FC3}" type="presParOf" srcId="{156F88A3-1294-44C4-AD10-7E38A3FEA715}" destId="{5FDDD3D9-96C7-4DC5-9C90-7CF041472B5A}" srcOrd="2" destOrd="0" presId="urn:microsoft.com/office/officeart/2005/8/layout/hList9"/>
    <dgm:cxn modelId="{A84E64E2-3AF1-4A27-8CA3-A4A1D4432CF7}" type="presParOf" srcId="{5FDDD3D9-96C7-4DC5-9C90-7CF041472B5A}" destId="{86F48FF9-43B7-4E0A-BB44-1F17AF09CC62}" srcOrd="0" destOrd="0" presId="urn:microsoft.com/office/officeart/2005/8/layout/hList9"/>
    <dgm:cxn modelId="{59D15639-8383-45D9-86FC-B66830074D80}" type="presParOf" srcId="{5FDDD3D9-96C7-4DC5-9C90-7CF041472B5A}" destId="{23044120-A452-4CDF-985D-B70EEE2D9C38}" srcOrd="1" destOrd="0" presId="urn:microsoft.com/office/officeart/2005/8/layout/hList9"/>
    <dgm:cxn modelId="{7E2F77B9-8414-41F1-A96A-A5E57E400E91}" type="presParOf" srcId="{C70E0842-BFD6-41A7-8841-B8CB493E6082}" destId="{B2424B4E-F00F-4330-B9E6-2AFB8620AE50}" srcOrd="17" destOrd="0" presId="urn:microsoft.com/office/officeart/2005/8/layout/hList9"/>
    <dgm:cxn modelId="{5B107DE0-274B-4048-BC64-A45592061A40}" type="presParOf" srcId="{C70E0842-BFD6-41A7-8841-B8CB493E6082}" destId="{3E1E1349-7597-406D-BBC9-5462CE53E54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4C098-76CF-4EA4-837B-DE143489E012}" type="doc">
      <dgm:prSet loTypeId="urn:microsoft.com/office/officeart/2005/8/layout/vList3" loCatId="list" qsTypeId="urn:microsoft.com/office/officeart/2005/8/quickstyle/simple1" qsCatId="simple" csTypeId="urn:microsoft.com/office/officeart/2005/8/colors/colorful5" csCatId="colorful" phldr="1"/>
      <dgm:spPr/>
    </dgm:pt>
    <dgm:pt modelId="{901F5972-B9B4-48F5-9F89-E5F39370176F}">
      <dgm:prSet phldrT="[Text]" custT="1"/>
      <dgm:spPr/>
      <dgm:t>
        <a:bodyPr/>
        <a:lstStyle/>
        <a:p>
          <a:r>
            <a:rPr lang="en-GB" sz="1800" kern="1200" dirty="0"/>
            <a:t>PCCs are </a:t>
          </a:r>
          <a:r>
            <a:rPr lang="en-GB" sz="1800" kern="1200" dirty="0">
              <a:solidFill>
                <a:prstClr val="white"/>
              </a:solidFill>
              <a:latin typeface="Calibri" panose="020F0502020204030204"/>
              <a:ea typeface="+mn-ea"/>
              <a:cs typeface="+mn-cs"/>
            </a:rPr>
            <a:t>taking reputational </a:t>
          </a:r>
          <a:r>
            <a:rPr lang="en-GB" sz="1800" kern="1200" dirty="0"/>
            <a:t>and operational risk, decommissioning services or underwriting services from policing budgets.</a:t>
          </a:r>
        </a:p>
      </dgm:t>
    </dgm:pt>
    <dgm:pt modelId="{998DD463-027F-4533-9CCB-38813FBCCA16}" type="parTrans" cxnId="{DCCA410A-58A8-4262-A727-97BC4543D5CE}">
      <dgm:prSet/>
      <dgm:spPr/>
      <dgm:t>
        <a:bodyPr/>
        <a:lstStyle/>
        <a:p>
          <a:endParaRPr lang="en-GB"/>
        </a:p>
      </dgm:t>
    </dgm:pt>
    <dgm:pt modelId="{EA456E12-2C89-4CB8-BA32-63517B480013}" type="sibTrans" cxnId="{DCCA410A-58A8-4262-A727-97BC4543D5CE}">
      <dgm:prSet/>
      <dgm:spPr/>
      <dgm:t>
        <a:bodyPr/>
        <a:lstStyle/>
        <a:p>
          <a:endParaRPr lang="en-GB"/>
        </a:p>
      </dgm:t>
    </dgm:pt>
    <dgm:pt modelId="{3E2F64D3-8EEA-44A2-97EC-D8026921A854}">
      <dgm:prSet phldrT="[Text]"/>
      <dgm:spPr/>
      <dgm:t>
        <a:bodyPr/>
        <a:lstStyle/>
        <a:p>
          <a:r>
            <a:rPr lang="en-GB" dirty="0"/>
            <a:t>The funding approach disrupts the delivery of new and innovative approaches, preventing areas from exploring and investing </a:t>
          </a:r>
          <a:r>
            <a:rPr lang="en-GB" dirty="0">
              <a:solidFill>
                <a:schemeClr val="bg1"/>
              </a:solidFill>
            </a:rPr>
            <a:t>in promising </a:t>
          </a:r>
          <a:r>
            <a:rPr lang="en-GB" dirty="0"/>
            <a:t>approaches; funding may be discontinued or cut. Notable practice may not be being best utilised as a result. </a:t>
          </a:r>
        </a:p>
      </dgm:t>
    </dgm:pt>
    <dgm:pt modelId="{54D7112C-EC80-49EB-A547-FEF030A3F4EE}" type="parTrans" cxnId="{FA9B35EF-B83A-447E-B770-90FCC6B52550}">
      <dgm:prSet/>
      <dgm:spPr/>
      <dgm:t>
        <a:bodyPr/>
        <a:lstStyle/>
        <a:p>
          <a:endParaRPr lang="en-GB"/>
        </a:p>
      </dgm:t>
    </dgm:pt>
    <dgm:pt modelId="{37535A1D-EC71-4282-8540-59C488FB695F}" type="sibTrans" cxnId="{FA9B35EF-B83A-447E-B770-90FCC6B52550}">
      <dgm:prSet/>
      <dgm:spPr/>
      <dgm:t>
        <a:bodyPr/>
        <a:lstStyle/>
        <a:p>
          <a:endParaRPr lang="en-GB"/>
        </a:p>
      </dgm:t>
    </dgm:pt>
    <dgm:pt modelId="{B8A657D4-E1F0-42CB-A52A-291C906AE02C}">
      <dgm:prSet phldrT="[Text]"/>
      <dgm:spPr/>
      <dgm:t>
        <a:bodyPr/>
        <a:lstStyle/>
        <a:p>
          <a:r>
            <a:rPr lang="en-GB"/>
            <a:t>Market provision may be limited, and availability of providers small. PCCs either have little choice or the funding model impacts the ability to support market growth. </a:t>
          </a:r>
        </a:p>
      </dgm:t>
    </dgm:pt>
    <dgm:pt modelId="{C109FD7F-9A66-484C-8EB0-2BBF54AA9D3B}" type="parTrans" cxnId="{3F92292F-E8B0-4C95-A636-C4DCA048D2D3}">
      <dgm:prSet/>
      <dgm:spPr/>
      <dgm:t>
        <a:bodyPr/>
        <a:lstStyle/>
        <a:p>
          <a:endParaRPr lang="en-GB"/>
        </a:p>
      </dgm:t>
    </dgm:pt>
    <dgm:pt modelId="{E31D0E55-DB82-436C-BE8C-09CC14DC247F}" type="sibTrans" cxnId="{3F92292F-E8B0-4C95-A636-C4DCA048D2D3}">
      <dgm:prSet/>
      <dgm:spPr/>
      <dgm:t>
        <a:bodyPr/>
        <a:lstStyle/>
        <a:p>
          <a:endParaRPr lang="en-GB"/>
        </a:p>
      </dgm:t>
    </dgm:pt>
    <dgm:pt modelId="{D03BF74F-28B5-445F-BCA5-B923A3818D3C}">
      <dgm:prSet phldrT="[Text]" custT="1"/>
      <dgm:spPr/>
      <dgm:t>
        <a:bodyPr/>
        <a:lstStyle/>
        <a:p>
          <a:r>
            <a:rPr lang="en-GB" sz="1800" kern="1200" dirty="0"/>
            <a:t>Late </a:t>
          </a:r>
          <a:r>
            <a:rPr lang="en-GB" sz="1800" kern="1200" dirty="0">
              <a:solidFill>
                <a:prstClr val="white"/>
              </a:solidFill>
              <a:latin typeface="Calibri" panose="020F0502020204030204"/>
              <a:ea typeface="+mn-ea"/>
              <a:cs typeface="+mn-cs"/>
            </a:rPr>
            <a:t>notification on additional funding opportunities means PCCs are unable to engage in meaningful consultation and collaboration</a:t>
          </a:r>
          <a:r>
            <a:rPr lang="en-GB" sz="1800" kern="1200" dirty="0"/>
            <a:t>. </a:t>
          </a:r>
        </a:p>
      </dgm:t>
    </dgm:pt>
    <dgm:pt modelId="{0531E78A-3819-4BEC-9028-D96E8EF599A4}" type="parTrans" cxnId="{0FACCDA3-E30E-409F-8BF3-6FB4E04D2230}">
      <dgm:prSet/>
      <dgm:spPr/>
      <dgm:t>
        <a:bodyPr/>
        <a:lstStyle/>
        <a:p>
          <a:endParaRPr lang="en-GB"/>
        </a:p>
      </dgm:t>
    </dgm:pt>
    <dgm:pt modelId="{BC511136-1295-47ED-9C6E-14F12102A8E8}" type="sibTrans" cxnId="{0FACCDA3-E30E-409F-8BF3-6FB4E04D2230}">
      <dgm:prSet/>
      <dgm:spPr/>
      <dgm:t>
        <a:bodyPr/>
        <a:lstStyle/>
        <a:p>
          <a:endParaRPr lang="en-GB"/>
        </a:p>
      </dgm:t>
    </dgm:pt>
    <dgm:pt modelId="{79599FC6-B320-4B93-A5F9-C6767218B37E}" type="pres">
      <dgm:prSet presAssocID="{7A84C098-76CF-4EA4-837B-DE143489E012}" presName="linearFlow" presStyleCnt="0">
        <dgm:presLayoutVars>
          <dgm:dir/>
          <dgm:resizeHandles val="exact"/>
        </dgm:presLayoutVars>
      </dgm:prSet>
      <dgm:spPr/>
    </dgm:pt>
    <dgm:pt modelId="{A973B914-B8C6-4FD2-912D-EEEDB8B4CB16}" type="pres">
      <dgm:prSet presAssocID="{901F5972-B9B4-48F5-9F89-E5F39370176F}" presName="composite" presStyleCnt="0"/>
      <dgm:spPr/>
    </dgm:pt>
    <dgm:pt modelId="{94A10B7A-AB0C-45E0-BCD7-B108D67978F2}" type="pres">
      <dgm:prSet presAssocID="{901F5972-B9B4-48F5-9F89-E5F39370176F}" presName="imgShp" presStyleLbl="fgImgPlace1" presStyleIdx="0" presStyleCnt="4"/>
      <dgm:spPr/>
    </dgm:pt>
    <dgm:pt modelId="{377CBF5E-4AFE-4249-81C3-E1A22F69F5DD}" type="pres">
      <dgm:prSet presAssocID="{901F5972-B9B4-48F5-9F89-E5F39370176F}" presName="txShp" presStyleLbl="node1" presStyleIdx="0" presStyleCnt="4">
        <dgm:presLayoutVars>
          <dgm:bulletEnabled val="1"/>
        </dgm:presLayoutVars>
      </dgm:prSet>
      <dgm:spPr/>
    </dgm:pt>
    <dgm:pt modelId="{596D1584-6E91-4DFD-AA36-E426F00E5C05}" type="pres">
      <dgm:prSet presAssocID="{EA456E12-2C89-4CB8-BA32-63517B480013}" presName="spacing" presStyleCnt="0"/>
      <dgm:spPr/>
    </dgm:pt>
    <dgm:pt modelId="{88F2191D-3718-4BA5-A95C-63A2970F7059}" type="pres">
      <dgm:prSet presAssocID="{D03BF74F-28B5-445F-BCA5-B923A3818D3C}" presName="composite" presStyleCnt="0"/>
      <dgm:spPr/>
    </dgm:pt>
    <dgm:pt modelId="{03EA29A7-C3E4-4890-B6F4-BE28CDE40F56}" type="pres">
      <dgm:prSet presAssocID="{D03BF74F-28B5-445F-BCA5-B923A3818D3C}" presName="imgShp" presStyleLbl="fgImgPlace1" presStyleIdx="1" presStyleCnt="4"/>
      <dgm:spPr/>
    </dgm:pt>
    <dgm:pt modelId="{07A40EC3-0DEC-4847-A0CE-C0C8E9B7511A}" type="pres">
      <dgm:prSet presAssocID="{D03BF74F-28B5-445F-BCA5-B923A3818D3C}" presName="txShp" presStyleLbl="node1" presStyleIdx="1" presStyleCnt="4">
        <dgm:presLayoutVars>
          <dgm:bulletEnabled val="1"/>
        </dgm:presLayoutVars>
      </dgm:prSet>
      <dgm:spPr/>
    </dgm:pt>
    <dgm:pt modelId="{ED80BAC4-B0F8-4B6F-8F97-5FDF34D1D711}" type="pres">
      <dgm:prSet presAssocID="{BC511136-1295-47ED-9C6E-14F12102A8E8}" presName="spacing" presStyleCnt="0"/>
      <dgm:spPr/>
    </dgm:pt>
    <dgm:pt modelId="{D7013936-7960-4864-9025-98D45BAF3611}" type="pres">
      <dgm:prSet presAssocID="{3E2F64D3-8EEA-44A2-97EC-D8026921A854}" presName="composite" presStyleCnt="0"/>
      <dgm:spPr/>
    </dgm:pt>
    <dgm:pt modelId="{E89CC955-EEE4-4C66-B9B2-6201F0067834}" type="pres">
      <dgm:prSet presAssocID="{3E2F64D3-8EEA-44A2-97EC-D8026921A854}" presName="imgShp" presStyleLbl="fgImgPlace1" presStyleIdx="2" presStyleCnt="4"/>
      <dgm:spPr/>
    </dgm:pt>
    <dgm:pt modelId="{55558AE5-A2D8-46D7-A95E-09E7A4114F70}" type="pres">
      <dgm:prSet presAssocID="{3E2F64D3-8EEA-44A2-97EC-D8026921A854}" presName="txShp" presStyleLbl="node1" presStyleIdx="2" presStyleCnt="4">
        <dgm:presLayoutVars>
          <dgm:bulletEnabled val="1"/>
        </dgm:presLayoutVars>
      </dgm:prSet>
      <dgm:spPr/>
    </dgm:pt>
    <dgm:pt modelId="{8633035A-CAF8-4C4C-A14E-425BF3C57DB4}" type="pres">
      <dgm:prSet presAssocID="{37535A1D-EC71-4282-8540-59C488FB695F}" presName="spacing" presStyleCnt="0"/>
      <dgm:spPr/>
    </dgm:pt>
    <dgm:pt modelId="{A3236832-941F-4CE0-8258-84540E65AB37}" type="pres">
      <dgm:prSet presAssocID="{B8A657D4-E1F0-42CB-A52A-291C906AE02C}" presName="composite" presStyleCnt="0"/>
      <dgm:spPr/>
    </dgm:pt>
    <dgm:pt modelId="{BFD0EDD7-5456-4D9C-9E20-A62495587309}" type="pres">
      <dgm:prSet presAssocID="{B8A657D4-E1F0-42CB-A52A-291C906AE02C}" presName="imgShp" presStyleLbl="fgImgPlace1" presStyleIdx="3" presStyleCnt="4"/>
      <dgm:spPr/>
    </dgm:pt>
    <dgm:pt modelId="{8E2FC9BA-DB95-4056-B871-B310A5DBD74B}" type="pres">
      <dgm:prSet presAssocID="{B8A657D4-E1F0-42CB-A52A-291C906AE02C}" presName="txShp" presStyleLbl="node1" presStyleIdx="3" presStyleCnt="4">
        <dgm:presLayoutVars>
          <dgm:bulletEnabled val="1"/>
        </dgm:presLayoutVars>
      </dgm:prSet>
      <dgm:spPr/>
    </dgm:pt>
  </dgm:ptLst>
  <dgm:cxnLst>
    <dgm:cxn modelId="{DCCA410A-58A8-4262-A727-97BC4543D5CE}" srcId="{7A84C098-76CF-4EA4-837B-DE143489E012}" destId="{901F5972-B9B4-48F5-9F89-E5F39370176F}" srcOrd="0" destOrd="0" parTransId="{998DD463-027F-4533-9CCB-38813FBCCA16}" sibTransId="{EA456E12-2C89-4CB8-BA32-63517B480013}"/>
    <dgm:cxn modelId="{C1501915-176E-4DD5-A677-DD978C34EA2D}" type="presOf" srcId="{3E2F64D3-8EEA-44A2-97EC-D8026921A854}" destId="{55558AE5-A2D8-46D7-A95E-09E7A4114F70}" srcOrd="0" destOrd="0" presId="urn:microsoft.com/office/officeart/2005/8/layout/vList3"/>
    <dgm:cxn modelId="{DC93502A-48CE-4E26-A7EE-D0DFA3DFFCD1}" type="presOf" srcId="{D03BF74F-28B5-445F-BCA5-B923A3818D3C}" destId="{07A40EC3-0DEC-4847-A0CE-C0C8E9B7511A}" srcOrd="0" destOrd="0" presId="urn:microsoft.com/office/officeart/2005/8/layout/vList3"/>
    <dgm:cxn modelId="{3F92292F-E8B0-4C95-A636-C4DCA048D2D3}" srcId="{7A84C098-76CF-4EA4-837B-DE143489E012}" destId="{B8A657D4-E1F0-42CB-A52A-291C906AE02C}" srcOrd="3" destOrd="0" parTransId="{C109FD7F-9A66-484C-8EB0-2BBF54AA9D3B}" sibTransId="{E31D0E55-DB82-436C-BE8C-09CC14DC247F}"/>
    <dgm:cxn modelId="{A0A7D46F-A8B8-4021-B294-354846611923}" type="presOf" srcId="{B8A657D4-E1F0-42CB-A52A-291C906AE02C}" destId="{8E2FC9BA-DB95-4056-B871-B310A5DBD74B}" srcOrd="0" destOrd="0" presId="urn:microsoft.com/office/officeart/2005/8/layout/vList3"/>
    <dgm:cxn modelId="{48A5A153-A430-41C2-BDC3-81D266C8F741}" type="presOf" srcId="{901F5972-B9B4-48F5-9F89-E5F39370176F}" destId="{377CBF5E-4AFE-4249-81C3-E1A22F69F5DD}" srcOrd="0" destOrd="0" presId="urn:microsoft.com/office/officeart/2005/8/layout/vList3"/>
    <dgm:cxn modelId="{3F4369A2-A762-4CDF-A4C2-9363AA116A02}" type="presOf" srcId="{7A84C098-76CF-4EA4-837B-DE143489E012}" destId="{79599FC6-B320-4B93-A5F9-C6767218B37E}" srcOrd="0" destOrd="0" presId="urn:microsoft.com/office/officeart/2005/8/layout/vList3"/>
    <dgm:cxn modelId="{0FACCDA3-E30E-409F-8BF3-6FB4E04D2230}" srcId="{7A84C098-76CF-4EA4-837B-DE143489E012}" destId="{D03BF74F-28B5-445F-BCA5-B923A3818D3C}" srcOrd="1" destOrd="0" parTransId="{0531E78A-3819-4BEC-9028-D96E8EF599A4}" sibTransId="{BC511136-1295-47ED-9C6E-14F12102A8E8}"/>
    <dgm:cxn modelId="{FA9B35EF-B83A-447E-B770-90FCC6B52550}" srcId="{7A84C098-76CF-4EA4-837B-DE143489E012}" destId="{3E2F64D3-8EEA-44A2-97EC-D8026921A854}" srcOrd="2" destOrd="0" parTransId="{54D7112C-EC80-49EB-A547-FEF030A3F4EE}" sibTransId="{37535A1D-EC71-4282-8540-59C488FB695F}"/>
    <dgm:cxn modelId="{C153B4FD-3D0F-4F7B-9339-0CE1D7717AF4}" type="presParOf" srcId="{79599FC6-B320-4B93-A5F9-C6767218B37E}" destId="{A973B914-B8C6-4FD2-912D-EEEDB8B4CB16}" srcOrd="0" destOrd="0" presId="urn:microsoft.com/office/officeart/2005/8/layout/vList3"/>
    <dgm:cxn modelId="{67A60658-DCD4-435B-92CB-D75509235EF7}" type="presParOf" srcId="{A973B914-B8C6-4FD2-912D-EEEDB8B4CB16}" destId="{94A10B7A-AB0C-45E0-BCD7-B108D67978F2}" srcOrd="0" destOrd="0" presId="urn:microsoft.com/office/officeart/2005/8/layout/vList3"/>
    <dgm:cxn modelId="{248CF674-BBB0-4970-803C-0B4D4FBC15F9}" type="presParOf" srcId="{A973B914-B8C6-4FD2-912D-EEEDB8B4CB16}" destId="{377CBF5E-4AFE-4249-81C3-E1A22F69F5DD}" srcOrd="1" destOrd="0" presId="urn:microsoft.com/office/officeart/2005/8/layout/vList3"/>
    <dgm:cxn modelId="{E50801D9-EAAC-4274-A15F-9FF9540679E6}" type="presParOf" srcId="{79599FC6-B320-4B93-A5F9-C6767218B37E}" destId="{596D1584-6E91-4DFD-AA36-E426F00E5C05}" srcOrd="1" destOrd="0" presId="urn:microsoft.com/office/officeart/2005/8/layout/vList3"/>
    <dgm:cxn modelId="{8D2964AD-00A4-4FCF-AB54-A126F85285DC}" type="presParOf" srcId="{79599FC6-B320-4B93-A5F9-C6767218B37E}" destId="{88F2191D-3718-4BA5-A95C-63A2970F7059}" srcOrd="2" destOrd="0" presId="urn:microsoft.com/office/officeart/2005/8/layout/vList3"/>
    <dgm:cxn modelId="{7BAE3060-99A4-4EA7-9AED-73928BB2119D}" type="presParOf" srcId="{88F2191D-3718-4BA5-A95C-63A2970F7059}" destId="{03EA29A7-C3E4-4890-B6F4-BE28CDE40F56}" srcOrd="0" destOrd="0" presId="urn:microsoft.com/office/officeart/2005/8/layout/vList3"/>
    <dgm:cxn modelId="{23C0E3A4-EB84-4C58-AAAC-16416F635306}" type="presParOf" srcId="{88F2191D-3718-4BA5-A95C-63A2970F7059}" destId="{07A40EC3-0DEC-4847-A0CE-C0C8E9B7511A}" srcOrd="1" destOrd="0" presId="urn:microsoft.com/office/officeart/2005/8/layout/vList3"/>
    <dgm:cxn modelId="{75F29485-BE64-406F-ABB1-CF21572DB111}" type="presParOf" srcId="{79599FC6-B320-4B93-A5F9-C6767218B37E}" destId="{ED80BAC4-B0F8-4B6F-8F97-5FDF34D1D711}" srcOrd="3" destOrd="0" presId="urn:microsoft.com/office/officeart/2005/8/layout/vList3"/>
    <dgm:cxn modelId="{D31E61E1-9B84-4FB9-B27F-F06297F84A79}" type="presParOf" srcId="{79599FC6-B320-4B93-A5F9-C6767218B37E}" destId="{D7013936-7960-4864-9025-98D45BAF3611}" srcOrd="4" destOrd="0" presId="urn:microsoft.com/office/officeart/2005/8/layout/vList3"/>
    <dgm:cxn modelId="{13055D13-1B5B-4CB3-AA21-C88EB3BEA547}" type="presParOf" srcId="{D7013936-7960-4864-9025-98D45BAF3611}" destId="{E89CC955-EEE4-4C66-B9B2-6201F0067834}" srcOrd="0" destOrd="0" presId="urn:microsoft.com/office/officeart/2005/8/layout/vList3"/>
    <dgm:cxn modelId="{3748E844-E634-4706-9669-3424ED2715B7}" type="presParOf" srcId="{D7013936-7960-4864-9025-98D45BAF3611}" destId="{55558AE5-A2D8-46D7-A95E-09E7A4114F70}" srcOrd="1" destOrd="0" presId="urn:microsoft.com/office/officeart/2005/8/layout/vList3"/>
    <dgm:cxn modelId="{B3BBA2B3-5AC9-4053-BBE3-A68055522D8A}" type="presParOf" srcId="{79599FC6-B320-4B93-A5F9-C6767218B37E}" destId="{8633035A-CAF8-4C4C-A14E-425BF3C57DB4}" srcOrd="5" destOrd="0" presId="urn:microsoft.com/office/officeart/2005/8/layout/vList3"/>
    <dgm:cxn modelId="{9A3109CE-943C-40B5-A08D-25DEEF7F369D}" type="presParOf" srcId="{79599FC6-B320-4B93-A5F9-C6767218B37E}" destId="{A3236832-941F-4CE0-8258-84540E65AB37}" srcOrd="6" destOrd="0" presId="urn:microsoft.com/office/officeart/2005/8/layout/vList3"/>
    <dgm:cxn modelId="{853CD621-FE67-4154-A58E-0FD3DB701817}" type="presParOf" srcId="{A3236832-941F-4CE0-8258-84540E65AB37}" destId="{BFD0EDD7-5456-4D9C-9E20-A62495587309}" srcOrd="0" destOrd="0" presId="urn:microsoft.com/office/officeart/2005/8/layout/vList3"/>
    <dgm:cxn modelId="{F2E15DEE-B0FB-4CF9-A06F-568C48062967}" type="presParOf" srcId="{A3236832-941F-4CE0-8258-84540E65AB37}" destId="{8E2FC9BA-DB95-4056-B871-B310A5DBD74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84C098-76CF-4EA4-837B-DE143489E012}" type="doc">
      <dgm:prSet loTypeId="urn:microsoft.com/office/officeart/2005/8/layout/chevron2" loCatId="process" qsTypeId="urn:microsoft.com/office/officeart/2005/8/quickstyle/simple1" qsCatId="simple" csTypeId="urn:microsoft.com/office/officeart/2005/8/colors/colorful5" csCatId="colorful" phldr="1"/>
      <dgm:spPr/>
    </dgm:pt>
    <dgm:pt modelId="{901F5972-B9B4-48F5-9F89-E5F39370176F}">
      <dgm:prSet phldrT="[Text]"/>
      <dgm:spPr/>
      <dgm:t>
        <a:bodyPr/>
        <a:lstStyle/>
        <a:p>
          <a:r>
            <a:rPr lang="en-GB" b="1"/>
            <a:t>Retention</a:t>
          </a:r>
        </a:p>
      </dgm:t>
    </dgm:pt>
    <dgm:pt modelId="{998DD463-027F-4533-9CCB-38813FBCCA16}" type="parTrans" cxnId="{DCCA410A-58A8-4262-A727-97BC4543D5CE}">
      <dgm:prSet/>
      <dgm:spPr/>
      <dgm:t>
        <a:bodyPr/>
        <a:lstStyle/>
        <a:p>
          <a:endParaRPr lang="en-GB" sz="1400"/>
        </a:p>
      </dgm:t>
    </dgm:pt>
    <dgm:pt modelId="{EA456E12-2C89-4CB8-BA32-63517B480013}" type="sibTrans" cxnId="{DCCA410A-58A8-4262-A727-97BC4543D5CE}">
      <dgm:prSet/>
      <dgm:spPr/>
      <dgm:t>
        <a:bodyPr/>
        <a:lstStyle/>
        <a:p>
          <a:endParaRPr lang="en-GB" sz="1400"/>
        </a:p>
      </dgm:t>
    </dgm:pt>
    <dgm:pt modelId="{3E2F64D3-8EEA-44A2-97EC-D8026921A854}">
      <dgm:prSet phldrT="[Text]"/>
      <dgm:spPr/>
      <dgm:t>
        <a:bodyPr/>
        <a:lstStyle/>
        <a:p>
          <a:r>
            <a:rPr lang="en-GB" b="1"/>
            <a:t>Recruitment</a:t>
          </a:r>
        </a:p>
      </dgm:t>
    </dgm:pt>
    <dgm:pt modelId="{54D7112C-EC80-49EB-A547-FEF030A3F4EE}" type="parTrans" cxnId="{FA9B35EF-B83A-447E-B770-90FCC6B52550}">
      <dgm:prSet/>
      <dgm:spPr/>
      <dgm:t>
        <a:bodyPr/>
        <a:lstStyle/>
        <a:p>
          <a:endParaRPr lang="en-GB" sz="1400"/>
        </a:p>
      </dgm:t>
    </dgm:pt>
    <dgm:pt modelId="{37535A1D-EC71-4282-8540-59C488FB695F}" type="sibTrans" cxnId="{FA9B35EF-B83A-447E-B770-90FCC6B52550}">
      <dgm:prSet/>
      <dgm:spPr/>
      <dgm:t>
        <a:bodyPr/>
        <a:lstStyle/>
        <a:p>
          <a:endParaRPr lang="en-GB" sz="1400"/>
        </a:p>
      </dgm:t>
    </dgm:pt>
    <dgm:pt modelId="{B8A657D4-E1F0-42CB-A52A-291C906AE02C}">
      <dgm:prSet phldrT="[Text]"/>
      <dgm:spPr/>
      <dgm:t>
        <a:bodyPr/>
        <a:lstStyle/>
        <a:p>
          <a:r>
            <a:rPr lang="en-GB" b="1"/>
            <a:t>Sustainability</a:t>
          </a:r>
        </a:p>
      </dgm:t>
    </dgm:pt>
    <dgm:pt modelId="{C109FD7F-9A66-484C-8EB0-2BBF54AA9D3B}" type="parTrans" cxnId="{3F92292F-E8B0-4C95-A636-C4DCA048D2D3}">
      <dgm:prSet/>
      <dgm:spPr/>
      <dgm:t>
        <a:bodyPr/>
        <a:lstStyle/>
        <a:p>
          <a:endParaRPr lang="en-GB" sz="1400"/>
        </a:p>
      </dgm:t>
    </dgm:pt>
    <dgm:pt modelId="{E31D0E55-DB82-436C-BE8C-09CC14DC247F}" type="sibTrans" cxnId="{3F92292F-E8B0-4C95-A636-C4DCA048D2D3}">
      <dgm:prSet/>
      <dgm:spPr/>
      <dgm:t>
        <a:bodyPr/>
        <a:lstStyle/>
        <a:p>
          <a:endParaRPr lang="en-GB" sz="1400"/>
        </a:p>
      </dgm:t>
    </dgm:pt>
    <dgm:pt modelId="{5238C0B3-D0F1-450E-ADC0-8523E51E9D44}">
      <dgm:prSet phldrT="[Text]"/>
      <dgm:spPr/>
      <dgm:t>
        <a:bodyPr/>
        <a:lstStyle/>
        <a:p>
          <a:r>
            <a:rPr lang="en-GB" b="1"/>
            <a:t>Insecurity </a:t>
          </a:r>
        </a:p>
      </dgm:t>
    </dgm:pt>
    <dgm:pt modelId="{B3F78620-D8D9-4A2B-9D3F-EF81C54DC327}" type="parTrans" cxnId="{D8BB29F6-1895-44D7-AC83-AC425F59DE4A}">
      <dgm:prSet/>
      <dgm:spPr/>
      <dgm:t>
        <a:bodyPr/>
        <a:lstStyle/>
        <a:p>
          <a:endParaRPr lang="en-GB"/>
        </a:p>
      </dgm:t>
    </dgm:pt>
    <dgm:pt modelId="{F4BFDE88-5C00-434E-B249-EEC30F1E22CE}" type="sibTrans" cxnId="{D8BB29F6-1895-44D7-AC83-AC425F59DE4A}">
      <dgm:prSet/>
      <dgm:spPr/>
      <dgm:t>
        <a:bodyPr/>
        <a:lstStyle/>
        <a:p>
          <a:endParaRPr lang="en-GB"/>
        </a:p>
      </dgm:t>
    </dgm:pt>
    <dgm:pt modelId="{83B86233-E110-482D-96DE-2E10B764BDFB}">
      <dgm:prSet phldrT="[Text]"/>
      <dgm:spPr/>
      <dgm:t>
        <a:bodyPr/>
        <a:lstStyle/>
        <a:p>
          <a:pPr>
            <a:buNone/>
          </a:pPr>
          <a:r>
            <a:rPr lang="en-GB" dirty="0"/>
            <a:t>Staff experience burnout and other ill heath due to high caseloads, vicarious trauma, cost of living concerns and job insecurity. This may contribute to higher turnover rates and increased instances of sick leave among staff.</a:t>
          </a:r>
        </a:p>
      </dgm:t>
    </dgm:pt>
    <dgm:pt modelId="{E5D68986-700E-4062-B3CE-E126D22B74A7}" type="parTrans" cxnId="{4E0E7F2D-ADE0-45FF-A315-7EA73F74796A}">
      <dgm:prSet/>
      <dgm:spPr/>
      <dgm:t>
        <a:bodyPr/>
        <a:lstStyle/>
        <a:p>
          <a:endParaRPr lang="en-GB"/>
        </a:p>
      </dgm:t>
    </dgm:pt>
    <dgm:pt modelId="{82F95076-E1B2-4C47-9BD2-A3BC412DC90D}" type="sibTrans" cxnId="{4E0E7F2D-ADE0-45FF-A315-7EA73F74796A}">
      <dgm:prSet/>
      <dgm:spPr/>
      <dgm:t>
        <a:bodyPr/>
        <a:lstStyle/>
        <a:p>
          <a:endParaRPr lang="en-GB"/>
        </a:p>
      </dgm:t>
    </dgm:pt>
    <dgm:pt modelId="{F82F8CAC-C1EB-4342-AA1D-BA0F0A5429B1}">
      <dgm:prSet phldrT="[Text]" custT="1"/>
      <dgm:spPr/>
      <dgm:t>
        <a:bodyPr/>
        <a:lstStyle/>
        <a:p>
          <a:pPr rtl="0">
            <a:buNone/>
          </a:pPr>
          <a:r>
            <a:rPr lang="en-GB" sz="1700" kern="1200" dirty="0"/>
            <a:t>Short term contracts are unattractive and recruiting trained staff is challenging. Training </a:t>
          </a:r>
          <a:r>
            <a:rPr lang="en-GB" sz="1700" kern="1200" dirty="0">
              <a:solidFill>
                <a:prstClr val="black">
                  <a:hueOff val="0"/>
                  <a:satOff val="0"/>
                  <a:lumOff val="0"/>
                  <a:alphaOff val="0"/>
                </a:prstClr>
              </a:solidFill>
              <a:latin typeface="Calibri" panose="020F0502020204030204"/>
              <a:ea typeface="+mn-ea"/>
              <a:cs typeface="+mn-cs"/>
            </a:rPr>
            <a:t>takes time and </a:t>
          </a:r>
          <a:r>
            <a:rPr lang="en-GB" sz="1700" kern="1200" dirty="0"/>
            <a:t>commitment, and providers are also finding it difficult to recruit volunteers. </a:t>
          </a:r>
        </a:p>
      </dgm:t>
    </dgm:pt>
    <dgm:pt modelId="{5E348E4E-10D8-4E84-9CEC-F2091DCD96BA}" type="parTrans" cxnId="{6732E587-E3BA-4664-B6DE-BC640B28C4F3}">
      <dgm:prSet/>
      <dgm:spPr/>
      <dgm:t>
        <a:bodyPr/>
        <a:lstStyle/>
        <a:p>
          <a:endParaRPr lang="en-GB"/>
        </a:p>
      </dgm:t>
    </dgm:pt>
    <dgm:pt modelId="{C378849B-5E97-435F-A978-75DEB12118F9}" type="sibTrans" cxnId="{6732E587-E3BA-4664-B6DE-BC640B28C4F3}">
      <dgm:prSet/>
      <dgm:spPr/>
      <dgm:t>
        <a:bodyPr/>
        <a:lstStyle/>
        <a:p>
          <a:endParaRPr lang="en-GB"/>
        </a:p>
      </dgm:t>
    </dgm:pt>
    <dgm:pt modelId="{09766349-A2A1-4ACC-9C00-06FB990D677C}">
      <dgm:prSet phldrT="[Text]"/>
      <dgm:spPr/>
      <dgm:t>
        <a:bodyPr/>
        <a:lstStyle/>
        <a:p>
          <a:pPr>
            <a:buNone/>
          </a:pPr>
          <a:r>
            <a:rPr lang="en-GB" dirty="0"/>
            <a:t>Short term contracts and job insecurity from late funding notification means experienc</a:t>
          </a:r>
          <a:r>
            <a:rPr lang="en-GB" dirty="0">
              <a:solidFill>
                <a:schemeClr val="tx1"/>
              </a:solidFill>
            </a:rPr>
            <a:t>ed</a:t>
          </a:r>
          <a:r>
            <a:rPr lang="en-GB" dirty="0"/>
            <a:t> staff leave for better pay and stable conditions. They may leave before the end of their contract.</a:t>
          </a:r>
        </a:p>
      </dgm:t>
    </dgm:pt>
    <dgm:pt modelId="{1404F6BF-5A0D-4258-B097-30AD18EB317D}" type="parTrans" cxnId="{1F79A928-A925-48DD-BD5C-646A7C1A0671}">
      <dgm:prSet/>
      <dgm:spPr/>
      <dgm:t>
        <a:bodyPr/>
        <a:lstStyle/>
        <a:p>
          <a:endParaRPr lang="en-GB"/>
        </a:p>
      </dgm:t>
    </dgm:pt>
    <dgm:pt modelId="{5B48A5F0-B1F6-42C0-9B5A-2207C72ECFBA}" type="sibTrans" cxnId="{1F79A928-A925-48DD-BD5C-646A7C1A0671}">
      <dgm:prSet/>
      <dgm:spPr/>
      <dgm:t>
        <a:bodyPr/>
        <a:lstStyle/>
        <a:p>
          <a:endParaRPr lang="en-GB"/>
        </a:p>
      </dgm:t>
    </dgm:pt>
    <dgm:pt modelId="{8C4CC0FF-55B1-4E1F-B285-1893C665786D}">
      <dgm:prSet phldrT="[Text]" custT="1"/>
      <dgm:spPr/>
      <dgm:t>
        <a:bodyPr/>
        <a:lstStyle/>
        <a:p>
          <a:pPr>
            <a:buNone/>
          </a:pPr>
          <a:r>
            <a:rPr lang="en-GB" sz="1700" kern="1200" dirty="0"/>
            <a:t>PCCs are unable to confirm </a:t>
          </a:r>
          <a:r>
            <a:rPr lang="en-GB" sz="1700" kern="1200" dirty="0">
              <a:solidFill>
                <a:prstClr val="black">
                  <a:hueOff val="0"/>
                  <a:satOff val="0"/>
                  <a:lumOff val="0"/>
                  <a:alphaOff val="0"/>
                </a:prstClr>
              </a:solidFill>
              <a:latin typeface="Calibri" panose="020F0502020204030204"/>
              <a:ea typeface="+mn-ea"/>
              <a:cs typeface="+mn-cs"/>
            </a:rPr>
            <a:t>contracts with </a:t>
          </a:r>
          <a:r>
            <a:rPr lang="en-GB" sz="1700" kern="1200" dirty="0"/>
            <a:t>providers, creating insecurity and uncertainty. </a:t>
          </a:r>
          <a:r>
            <a:rPr lang="en-GB" sz="1700" kern="1200" dirty="0">
              <a:solidFill>
                <a:prstClr val="black">
                  <a:hueOff val="0"/>
                  <a:satOff val="0"/>
                  <a:lumOff val="0"/>
                  <a:alphaOff val="0"/>
                </a:prstClr>
              </a:solidFill>
              <a:latin typeface="Calibri" panose="020F0502020204030204"/>
              <a:ea typeface="+mn-ea"/>
              <a:cs typeface="+mn-cs"/>
            </a:rPr>
            <a:t>Where contracts </a:t>
          </a:r>
          <a:r>
            <a:rPr lang="en-GB" sz="1700" kern="1200" dirty="0"/>
            <a:t>continue, long term strategic planning may not be achievable. </a:t>
          </a:r>
        </a:p>
      </dgm:t>
    </dgm:pt>
    <dgm:pt modelId="{3B34B331-C5C3-4B14-818E-5B1DD0B0D249}" type="parTrans" cxnId="{0AC36E4F-6331-4B05-811B-8178655CC17B}">
      <dgm:prSet/>
      <dgm:spPr/>
      <dgm:t>
        <a:bodyPr/>
        <a:lstStyle/>
        <a:p>
          <a:endParaRPr lang="en-GB"/>
        </a:p>
      </dgm:t>
    </dgm:pt>
    <dgm:pt modelId="{9D15AA6C-3999-401B-84A8-EA3BBF133D16}" type="sibTrans" cxnId="{0AC36E4F-6331-4B05-811B-8178655CC17B}">
      <dgm:prSet/>
      <dgm:spPr/>
      <dgm:t>
        <a:bodyPr/>
        <a:lstStyle/>
        <a:p>
          <a:endParaRPr lang="en-GB"/>
        </a:p>
      </dgm:t>
    </dgm:pt>
    <dgm:pt modelId="{5DEE5A9A-DB4A-40F2-B29F-A036B18B8E29}" type="pres">
      <dgm:prSet presAssocID="{7A84C098-76CF-4EA4-837B-DE143489E012}" presName="linearFlow" presStyleCnt="0">
        <dgm:presLayoutVars>
          <dgm:dir/>
          <dgm:animLvl val="lvl"/>
          <dgm:resizeHandles val="exact"/>
        </dgm:presLayoutVars>
      </dgm:prSet>
      <dgm:spPr/>
    </dgm:pt>
    <dgm:pt modelId="{4AB22C4D-5540-4328-A857-945064818414}" type="pres">
      <dgm:prSet presAssocID="{5238C0B3-D0F1-450E-ADC0-8523E51E9D44}" presName="composite" presStyleCnt="0"/>
      <dgm:spPr/>
    </dgm:pt>
    <dgm:pt modelId="{6F7DEB73-C869-48C0-8616-A704F8DC504A}" type="pres">
      <dgm:prSet presAssocID="{5238C0B3-D0F1-450E-ADC0-8523E51E9D44}" presName="parentText" presStyleLbl="alignNode1" presStyleIdx="0" presStyleCnt="4">
        <dgm:presLayoutVars>
          <dgm:chMax val="1"/>
          <dgm:bulletEnabled val="1"/>
        </dgm:presLayoutVars>
      </dgm:prSet>
      <dgm:spPr/>
    </dgm:pt>
    <dgm:pt modelId="{5802A8F0-54C3-41DC-A144-CB464557CDEA}" type="pres">
      <dgm:prSet presAssocID="{5238C0B3-D0F1-450E-ADC0-8523E51E9D44}" presName="descendantText" presStyleLbl="alignAcc1" presStyleIdx="0" presStyleCnt="4" custScaleX="96917">
        <dgm:presLayoutVars>
          <dgm:bulletEnabled val="1"/>
        </dgm:presLayoutVars>
      </dgm:prSet>
      <dgm:spPr/>
    </dgm:pt>
    <dgm:pt modelId="{909CE8B2-FB24-4BE3-B178-B8458B03DCE6}" type="pres">
      <dgm:prSet presAssocID="{F4BFDE88-5C00-434E-B249-EEC30F1E22CE}" presName="sp" presStyleCnt="0"/>
      <dgm:spPr/>
    </dgm:pt>
    <dgm:pt modelId="{59FF07CD-E171-483E-AEAA-3B6B76FFAF5C}" type="pres">
      <dgm:prSet presAssocID="{901F5972-B9B4-48F5-9F89-E5F39370176F}" presName="composite" presStyleCnt="0"/>
      <dgm:spPr/>
    </dgm:pt>
    <dgm:pt modelId="{E5CA0215-C007-4636-8E26-17BF130756F6}" type="pres">
      <dgm:prSet presAssocID="{901F5972-B9B4-48F5-9F89-E5F39370176F}" presName="parentText" presStyleLbl="alignNode1" presStyleIdx="1" presStyleCnt="4">
        <dgm:presLayoutVars>
          <dgm:chMax val="1"/>
          <dgm:bulletEnabled val="1"/>
        </dgm:presLayoutVars>
      </dgm:prSet>
      <dgm:spPr/>
    </dgm:pt>
    <dgm:pt modelId="{A886DC98-F307-4407-A44E-9242DDAD81D5}" type="pres">
      <dgm:prSet presAssocID="{901F5972-B9B4-48F5-9F89-E5F39370176F}" presName="descendantText" presStyleLbl="alignAcc1" presStyleIdx="1" presStyleCnt="4" custScaleX="96917">
        <dgm:presLayoutVars>
          <dgm:bulletEnabled val="1"/>
        </dgm:presLayoutVars>
      </dgm:prSet>
      <dgm:spPr/>
    </dgm:pt>
    <dgm:pt modelId="{D8AF9EEA-310C-4B61-95C3-093BA9B48F49}" type="pres">
      <dgm:prSet presAssocID="{EA456E12-2C89-4CB8-BA32-63517B480013}" presName="sp" presStyleCnt="0"/>
      <dgm:spPr/>
    </dgm:pt>
    <dgm:pt modelId="{70CDD129-3E59-48AF-9C14-E1BF6FDF2822}" type="pres">
      <dgm:prSet presAssocID="{3E2F64D3-8EEA-44A2-97EC-D8026921A854}" presName="composite" presStyleCnt="0"/>
      <dgm:spPr/>
    </dgm:pt>
    <dgm:pt modelId="{A5CA22C2-8AC2-4A1B-B5BE-2A9C26910C82}" type="pres">
      <dgm:prSet presAssocID="{3E2F64D3-8EEA-44A2-97EC-D8026921A854}" presName="parentText" presStyleLbl="alignNode1" presStyleIdx="2" presStyleCnt="4">
        <dgm:presLayoutVars>
          <dgm:chMax val="1"/>
          <dgm:bulletEnabled val="1"/>
        </dgm:presLayoutVars>
      </dgm:prSet>
      <dgm:spPr/>
    </dgm:pt>
    <dgm:pt modelId="{B2C06EE8-FD3C-48C1-ABFA-EA493DA4BE7D}" type="pres">
      <dgm:prSet presAssocID="{3E2F64D3-8EEA-44A2-97EC-D8026921A854}" presName="descendantText" presStyleLbl="alignAcc1" presStyleIdx="2" presStyleCnt="4" custScaleX="96917">
        <dgm:presLayoutVars>
          <dgm:bulletEnabled val="1"/>
        </dgm:presLayoutVars>
      </dgm:prSet>
      <dgm:spPr/>
    </dgm:pt>
    <dgm:pt modelId="{ED1A8F4A-8A94-4131-AE95-A73AA0C3DC89}" type="pres">
      <dgm:prSet presAssocID="{37535A1D-EC71-4282-8540-59C488FB695F}" presName="sp" presStyleCnt="0"/>
      <dgm:spPr/>
    </dgm:pt>
    <dgm:pt modelId="{9F9726CD-94F2-445F-829C-C971EE003E3F}" type="pres">
      <dgm:prSet presAssocID="{B8A657D4-E1F0-42CB-A52A-291C906AE02C}" presName="composite" presStyleCnt="0"/>
      <dgm:spPr/>
    </dgm:pt>
    <dgm:pt modelId="{62E86C73-973F-4349-9D3D-0FE8B6F71277}" type="pres">
      <dgm:prSet presAssocID="{B8A657D4-E1F0-42CB-A52A-291C906AE02C}" presName="parentText" presStyleLbl="alignNode1" presStyleIdx="3" presStyleCnt="4">
        <dgm:presLayoutVars>
          <dgm:chMax val="1"/>
          <dgm:bulletEnabled val="1"/>
        </dgm:presLayoutVars>
      </dgm:prSet>
      <dgm:spPr/>
    </dgm:pt>
    <dgm:pt modelId="{7C28D869-7D9B-4D39-9C62-724D56734BC3}" type="pres">
      <dgm:prSet presAssocID="{B8A657D4-E1F0-42CB-A52A-291C906AE02C}" presName="descendantText" presStyleLbl="alignAcc1" presStyleIdx="3" presStyleCnt="4" custScaleX="96917">
        <dgm:presLayoutVars>
          <dgm:bulletEnabled val="1"/>
        </dgm:presLayoutVars>
      </dgm:prSet>
      <dgm:spPr/>
    </dgm:pt>
  </dgm:ptLst>
  <dgm:cxnLst>
    <dgm:cxn modelId="{FBBEAA08-2C5A-4E96-94BE-BCB538288105}" type="presOf" srcId="{5238C0B3-D0F1-450E-ADC0-8523E51E9D44}" destId="{6F7DEB73-C869-48C0-8616-A704F8DC504A}" srcOrd="0" destOrd="0" presId="urn:microsoft.com/office/officeart/2005/8/layout/chevron2"/>
    <dgm:cxn modelId="{DCCA410A-58A8-4262-A727-97BC4543D5CE}" srcId="{7A84C098-76CF-4EA4-837B-DE143489E012}" destId="{901F5972-B9B4-48F5-9F89-E5F39370176F}" srcOrd="1" destOrd="0" parTransId="{998DD463-027F-4533-9CCB-38813FBCCA16}" sibTransId="{EA456E12-2C89-4CB8-BA32-63517B480013}"/>
    <dgm:cxn modelId="{2A7BC70C-86AE-4295-BA5C-B08082D0C36E}" type="presOf" srcId="{7A84C098-76CF-4EA4-837B-DE143489E012}" destId="{5DEE5A9A-DB4A-40F2-B29F-A036B18B8E29}" srcOrd="0" destOrd="0" presId="urn:microsoft.com/office/officeart/2005/8/layout/chevron2"/>
    <dgm:cxn modelId="{7EB31B1E-BE1D-40FC-AB05-C077BC799D4E}" type="presOf" srcId="{F82F8CAC-C1EB-4342-AA1D-BA0F0A5429B1}" destId="{B2C06EE8-FD3C-48C1-ABFA-EA493DA4BE7D}" srcOrd="0" destOrd="0" presId="urn:microsoft.com/office/officeart/2005/8/layout/chevron2"/>
    <dgm:cxn modelId="{60304424-E49E-48B2-A6CB-66708F7125C1}" type="presOf" srcId="{8C4CC0FF-55B1-4E1F-B285-1893C665786D}" destId="{5802A8F0-54C3-41DC-A144-CB464557CDEA}" srcOrd="0" destOrd="0" presId="urn:microsoft.com/office/officeart/2005/8/layout/chevron2"/>
    <dgm:cxn modelId="{1F79A928-A925-48DD-BD5C-646A7C1A0671}" srcId="{901F5972-B9B4-48F5-9F89-E5F39370176F}" destId="{09766349-A2A1-4ACC-9C00-06FB990D677C}" srcOrd="0" destOrd="0" parTransId="{1404F6BF-5A0D-4258-B097-30AD18EB317D}" sibTransId="{5B48A5F0-B1F6-42C0-9B5A-2207C72ECFBA}"/>
    <dgm:cxn modelId="{4E0E7F2D-ADE0-45FF-A315-7EA73F74796A}" srcId="{B8A657D4-E1F0-42CB-A52A-291C906AE02C}" destId="{83B86233-E110-482D-96DE-2E10B764BDFB}" srcOrd="0" destOrd="0" parTransId="{E5D68986-700E-4062-B3CE-E126D22B74A7}" sibTransId="{82F95076-E1B2-4C47-9BD2-A3BC412DC90D}"/>
    <dgm:cxn modelId="{3F92292F-E8B0-4C95-A636-C4DCA048D2D3}" srcId="{7A84C098-76CF-4EA4-837B-DE143489E012}" destId="{B8A657D4-E1F0-42CB-A52A-291C906AE02C}" srcOrd="3" destOrd="0" parTransId="{C109FD7F-9A66-484C-8EB0-2BBF54AA9D3B}" sibTransId="{E31D0E55-DB82-436C-BE8C-09CC14DC247F}"/>
    <dgm:cxn modelId="{FCBD1B60-E2BB-48A9-9AFE-78B2A41767F6}" type="presOf" srcId="{3E2F64D3-8EEA-44A2-97EC-D8026921A854}" destId="{A5CA22C2-8AC2-4A1B-B5BE-2A9C26910C82}" srcOrd="0" destOrd="0" presId="urn:microsoft.com/office/officeart/2005/8/layout/chevron2"/>
    <dgm:cxn modelId="{0AC36E4F-6331-4B05-811B-8178655CC17B}" srcId="{5238C0B3-D0F1-450E-ADC0-8523E51E9D44}" destId="{8C4CC0FF-55B1-4E1F-B285-1893C665786D}" srcOrd="0" destOrd="0" parTransId="{3B34B331-C5C3-4B14-818E-5B1DD0B0D249}" sibTransId="{9D15AA6C-3999-401B-84A8-EA3BBF133D16}"/>
    <dgm:cxn modelId="{C3A41F51-0755-4EC0-9647-03F01B7A33E8}" type="presOf" srcId="{83B86233-E110-482D-96DE-2E10B764BDFB}" destId="{7C28D869-7D9B-4D39-9C62-724D56734BC3}" srcOrd="0" destOrd="0" presId="urn:microsoft.com/office/officeart/2005/8/layout/chevron2"/>
    <dgm:cxn modelId="{D3556454-3F24-4FC8-8F5B-18875A22EF06}" type="presOf" srcId="{901F5972-B9B4-48F5-9F89-E5F39370176F}" destId="{E5CA0215-C007-4636-8E26-17BF130756F6}" srcOrd="0" destOrd="0" presId="urn:microsoft.com/office/officeart/2005/8/layout/chevron2"/>
    <dgm:cxn modelId="{6732E587-E3BA-4664-B6DE-BC640B28C4F3}" srcId="{3E2F64D3-8EEA-44A2-97EC-D8026921A854}" destId="{F82F8CAC-C1EB-4342-AA1D-BA0F0A5429B1}" srcOrd="0" destOrd="0" parTransId="{5E348E4E-10D8-4E84-9CEC-F2091DCD96BA}" sibTransId="{C378849B-5E97-435F-A978-75DEB12118F9}"/>
    <dgm:cxn modelId="{E68EE8B8-1887-4BB6-8ADE-78714EA668B9}" type="presOf" srcId="{B8A657D4-E1F0-42CB-A52A-291C906AE02C}" destId="{62E86C73-973F-4349-9D3D-0FE8B6F71277}" srcOrd="0" destOrd="0" presId="urn:microsoft.com/office/officeart/2005/8/layout/chevron2"/>
    <dgm:cxn modelId="{B7EA81D9-A05E-428D-A4E6-5A42CF9BCB45}" type="presOf" srcId="{09766349-A2A1-4ACC-9C00-06FB990D677C}" destId="{A886DC98-F307-4407-A44E-9242DDAD81D5}" srcOrd="0" destOrd="0" presId="urn:microsoft.com/office/officeart/2005/8/layout/chevron2"/>
    <dgm:cxn modelId="{FA9B35EF-B83A-447E-B770-90FCC6B52550}" srcId="{7A84C098-76CF-4EA4-837B-DE143489E012}" destId="{3E2F64D3-8EEA-44A2-97EC-D8026921A854}" srcOrd="2" destOrd="0" parTransId="{54D7112C-EC80-49EB-A547-FEF030A3F4EE}" sibTransId="{37535A1D-EC71-4282-8540-59C488FB695F}"/>
    <dgm:cxn modelId="{D8BB29F6-1895-44D7-AC83-AC425F59DE4A}" srcId="{7A84C098-76CF-4EA4-837B-DE143489E012}" destId="{5238C0B3-D0F1-450E-ADC0-8523E51E9D44}" srcOrd="0" destOrd="0" parTransId="{B3F78620-D8D9-4A2B-9D3F-EF81C54DC327}" sibTransId="{F4BFDE88-5C00-434E-B249-EEC30F1E22CE}"/>
    <dgm:cxn modelId="{846A44B7-FFBA-4249-8E62-8F6BBDCA97A6}" type="presParOf" srcId="{5DEE5A9A-DB4A-40F2-B29F-A036B18B8E29}" destId="{4AB22C4D-5540-4328-A857-945064818414}" srcOrd="0" destOrd="0" presId="urn:microsoft.com/office/officeart/2005/8/layout/chevron2"/>
    <dgm:cxn modelId="{DEE64831-9208-41C2-9774-C72AC263F697}" type="presParOf" srcId="{4AB22C4D-5540-4328-A857-945064818414}" destId="{6F7DEB73-C869-48C0-8616-A704F8DC504A}" srcOrd="0" destOrd="0" presId="urn:microsoft.com/office/officeart/2005/8/layout/chevron2"/>
    <dgm:cxn modelId="{26AB301F-3542-4FBB-A3D3-5EFA05F53365}" type="presParOf" srcId="{4AB22C4D-5540-4328-A857-945064818414}" destId="{5802A8F0-54C3-41DC-A144-CB464557CDEA}" srcOrd="1" destOrd="0" presId="urn:microsoft.com/office/officeart/2005/8/layout/chevron2"/>
    <dgm:cxn modelId="{8E13B9EC-40BE-47AC-A0E9-B648A1228BDA}" type="presParOf" srcId="{5DEE5A9A-DB4A-40F2-B29F-A036B18B8E29}" destId="{909CE8B2-FB24-4BE3-B178-B8458B03DCE6}" srcOrd="1" destOrd="0" presId="urn:microsoft.com/office/officeart/2005/8/layout/chevron2"/>
    <dgm:cxn modelId="{13E465E8-66F1-445E-B344-0ECABFBD8D1D}" type="presParOf" srcId="{5DEE5A9A-DB4A-40F2-B29F-A036B18B8E29}" destId="{59FF07CD-E171-483E-AEAA-3B6B76FFAF5C}" srcOrd="2" destOrd="0" presId="urn:microsoft.com/office/officeart/2005/8/layout/chevron2"/>
    <dgm:cxn modelId="{164F7947-9303-4014-B00F-53B0E5E4523E}" type="presParOf" srcId="{59FF07CD-E171-483E-AEAA-3B6B76FFAF5C}" destId="{E5CA0215-C007-4636-8E26-17BF130756F6}" srcOrd="0" destOrd="0" presId="urn:microsoft.com/office/officeart/2005/8/layout/chevron2"/>
    <dgm:cxn modelId="{D842C0D4-18F9-4250-BFDC-127D14A3C3C3}" type="presParOf" srcId="{59FF07CD-E171-483E-AEAA-3B6B76FFAF5C}" destId="{A886DC98-F307-4407-A44E-9242DDAD81D5}" srcOrd="1" destOrd="0" presId="urn:microsoft.com/office/officeart/2005/8/layout/chevron2"/>
    <dgm:cxn modelId="{985DF511-FA1D-4210-93C2-AEDEDEA88341}" type="presParOf" srcId="{5DEE5A9A-DB4A-40F2-B29F-A036B18B8E29}" destId="{D8AF9EEA-310C-4B61-95C3-093BA9B48F49}" srcOrd="3" destOrd="0" presId="urn:microsoft.com/office/officeart/2005/8/layout/chevron2"/>
    <dgm:cxn modelId="{042E2E8A-65A7-45E6-A9C0-95464B05CD9B}" type="presParOf" srcId="{5DEE5A9A-DB4A-40F2-B29F-A036B18B8E29}" destId="{70CDD129-3E59-48AF-9C14-E1BF6FDF2822}" srcOrd="4" destOrd="0" presId="urn:microsoft.com/office/officeart/2005/8/layout/chevron2"/>
    <dgm:cxn modelId="{B0FA098A-23AD-4CEE-8515-DE1C665680AF}" type="presParOf" srcId="{70CDD129-3E59-48AF-9C14-E1BF6FDF2822}" destId="{A5CA22C2-8AC2-4A1B-B5BE-2A9C26910C82}" srcOrd="0" destOrd="0" presId="urn:microsoft.com/office/officeart/2005/8/layout/chevron2"/>
    <dgm:cxn modelId="{F9CB3B9A-5F44-4399-A28E-DBA3A210530A}" type="presParOf" srcId="{70CDD129-3E59-48AF-9C14-E1BF6FDF2822}" destId="{B2C06EE8-FD3C-48C1-ABFA-EA493DA4BE7D}" srcOrd="1" destOrd="0" presId="urn:microsoft.com/office/officeart/2005/8/layout/chevron2"/>
    <dgm:cxn modelId="{4D83634F-E8F6-47D0-A167-6DEE278430A3}" type="presParOf" srcId="{5DEE5A9A-DB4A-40F2-B29F-A036B18B8E29}" destId="{ED1A8F4A-8A94-4131-AE95-A73AA0C3DC89}" srcOrd="5" destOrd="0" presId="urn:microsoft.com/office/officeart/2005/8/layout/chevron2"/>
    <dgm:cxn modelId="{00A753F1-F2CD-48C5-9785-35B0B0CEA69B}" type="presParOf" srcId="{5DEE5A9A-DB4A-40F2-B29F-A036B18B8E29}" destId="{9F9726CD-94F2-445F-829C-C971EE003E3F}" srcOrd="6" destOrd="0" presId="urn:microsoft.com/office/officeart/2005/8/layout/chevron2"/>
    <dgm:cxn modelId="{8AD0600D-2D88-41CB-83ED-58CFE67C909E}" type="presParOf" srcId="{9F9726CD-94F2-445F-829C-C971EE003E3F}" destId="{62E86C73-973F-4349-9D3D-0FE8B6F71277}" srcOrd="0" destOrd="0" presId="urn:microsoft.com/office/officeart/2005/8/layout/chevron2"/>
    <dgm:cxn modelId="{EF06C9C9-7BE1-4748-A9DB-625F30D567A3}" type="presParOf" srcId="{9F9726CD-94F2-445F-829C-C971EE003E3F}" destId="{7C28D869-7D9B-4D39-9C62-724D56734B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6D798-E025-4E1B-A445-367A06F68CB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F90A2EC8-F00C-43E7-8E83-E30705A2810A}">
      <dgm:prSet phldrT="[Text]"/>
      <dgm:spPr/>
      <dgm:t>
        <a:bodyPr/>
        <a:lstStyle/>
        <a:p>
          <a:r>
            <a:rPr lang="en-GB" dirty="0"/>
            <a:t>Victims are receiving inconsistent support</a:t>
          </a:r>
        </a:p>
      </dgm:t>
    </dgm:pt>
    <dgm:pt modelId="{9BD20B80-0054-40D4-89D0-3C7CA7938225}" type="parTrans" cxnId="{3B661684-338D-4240-819E-5A1C8CF342C3}">
      <dgm:prSet/>
      <dgm:spPr/>
      <dgm:t>
        <a:bodyPr/>
        <a:lstStyle/>
        <a:p>
          <a:endParaRPr lang="en-GB"/>
        </a:p>
      </dgm:t>
    </dgm:pt>
    <dgm:pt modelId="{29026F47-8F8A-4AEF-A649-45864DC94CA4}" type="sibTrans" cxnId="{3B661684-338D-4240-819E-5A1C8CF342C3}">
      <dgm:prSet/>
      <dgm:spPr/>
      <dgm:t>
        <a:bodyPr/>
        <a:lstStyle/>
        <a:p>
          <a:endParaRPr lang="en-GB"/>
        </a:p>
      </dgm:t>
    </dgm:pt>
    <dgm:pt modelId="{FFA35342-C7EF-4383-8FF3-F4FA1FC6C827}">
      <dgm:prSet phldrT="[Text]"/>
      <dgm:spPr/>
      <dgm:t>
        <a:bodyPr/>
        <a:lstStyle/>
        <a:p>
          <a:r>
            <a:rPr lang="en-GB"/>
            <a:t>Victims may have contact with multiple support workers as staff move on</a:t>
          </a:r>
        </a:p>
      </dgm:t>
    </dgm:pt>
    <dgm:pt modelId="{9EA81FF2-A0D6-4DA3-BEAF-55DE45467F1D}" type="parTrans" cxnId="{5FAC384D-7CF9-4BB6-B159-8AFC435CC476}">
      <dgm:prSet/>
      <dgm:spPr/>
      <dgm:t>
        <a:bodyPr/>
        <a:lstStyle/>
        <a:p>
          <a:endParaRPr lang="en-GB"/>
        </a:p>
      </dgm:t>
    </dgm:pt>
    <dgm:pt modelId="{C6C68091-1C0E-477C-B96A-5B6063523288}" type="sibTrans" cxnId="{5FAC384D-7CF9-4BB6-B159-8AFC435CC476}">
      <dgm:prSet/>
      <dgm:spPr/>
      <dgm:t>
        <a:bodyPr/>
        <a:lstStyle/>
        <a:p>
          <a:endParaRPr lang="en-GB"/>
        </a:p>
      </dgm:t>
    </dgm:pt>
    <dgm:pt modelId="{440FAD73-8260-4203-83D4-C9021EB5D9BF}">
      <dgm:prSet phldrT="[Text]"/>
      <dgm:spPr/>
      <dgm:t>
        <a:bodyPr/>
        <a:lstStyle/>
        <a:p>
          <a:r>
            <a:rPr lang="en-GB" dirty="0"/>
            <a:t>Victims may be moved through services if they close </a:t>
          </a:r>
        </a:p>
      </dgm:t>
    </dgm:pt>
    <dgm:pt modelId="{8922138C-E419-49BA-BE2B-A73C0CCA63D8}" type="parTrans" cxnId="{72B165BF-4FD1-4AB6-928E-8C751921BDCE}">
      <dgm:prSet/>
      <dgm:spPr/>
      <dgm:t>
        <a:bodyPr/>
        <a:lstStyle/>
        <a:p>
          <a:endParaRPr lang="en-GB"/>
        </a:p>
      </dgm:t>
    </dgm:pt>
    <dgm:pt modelId="{CB7655E9-09C1-4639-A9D8-6FD9B83EBDD0}" type="sibTrans" cxnId="{72B165BF-4FD1-4AB6-928E-8C751921BDCE}">
      <dgm:prSet/>
      <dgm:spPr/>
      <dgm:t>
        <a:bodyPr/>
        <a:lstStyle/>
        <a:p>
          <a:endParaRPr lang="en-GB"/>
        </a:p>
      </dgm:t>
    </dgm:pt>
    <dgm:pt modelId="{3835A3A6-B210-4638-9942-D4C06952881E}">
      <dgm:prSet phldrT="[Text]"/>
      <dgm:spPr/>
      <dgm:t>
        <a:bodyPr/>
        <a:lstStyle/>
        <a:p>
          <a:pPr rtl="0"/>
          <a:r>
            <a:rPr lang="en-GB" dirty="0"/>
            <a:t>Victims are at risk of re-traumatisation</a:t>
          </a:r>
          <a:r>
            <a:rPr lang="en-GB" dirty="0">
              <a:latin typeface="Calibri Light" panose="020F0302020204030204"/>
            </a:rPr>
            <a:t> </a:t>
          </a:r>
          <a:r>
            <a:rPr lang="en-GB" dirty="0">
              <a:latin typeface="+mn-lt"/>
            </a:rPr>
            <a:t>and poor mental health.</a:t>
          </a:r>
        </a:p>
      </dgm:t>
    </dgm:pt>
    <dgm:pt modelId="{CF2B7900-36F6-4A06-91D1-83D4D5F5C896}" type="parTrans" cxnId="{C710F92D-4810-4A7A-B928-9BECB55095FE}">
      <dgm:prSet/>
      <dgm:spPr/>
      <dgm:t>
        <a:bodyPr/>
        <a:lstStyle/>
        <a:p>
          <a:endParaRPr lang="en-GB"/>
        </a:p>
      </dgm:t>
    </dgm:pt>
    <dgm:pt modelId="{0B4DED69-D1FE-4CE0-BB32-883E4252B251}" type="sibTrans" cxnId="{C710F92D-4810-4A7A-B928-9BECB55095FE}">
      <dgm:prSet/>
      <dgm:spPr/>
      <dgm:t>
        <a:bodyPr/>
        <a:lstStyle/>
        <a:p>
          <a:endParaRPr lang="en-GB"/>
        </a:p>
      </dgm:t>
    </dgm:pt>
    <dgm:pt modelId="{670C6BE7-CDFD-4DE8-B759-E446E3B7E27A}">
      <dgm:prSet phldrT="[Text]"/>
      <dgm:spPr/>
      <dgm:t>
        <a:bodyPr/>
        <a:lstStyle/>
        <a:p>
          <a:r>
            <a:rPr lang="en-GB"/>
            <a:t>Victims are losing confidence in the system</a:t>
          </a:r>
        </a:p>
      </dgm:t>
    </dgm:pt>
    <dgm:pt modelId="{BC4F4A4C-5F97-4D17-B845-734D3A5A939F}" type="parTrans" cxnId="{EE5E0983-43C2-4DA0-8F54-A8E5B975E1E1}">
      <dgm:prSet/>
      <dgm:spPr/>
      <dgm:t>
        <a:bodyPr/>
        <a:lstStyle/>
        <a:p>
          <a:endParaRPr lang="en-GB"/>
        </a:p>
      </dgm:t>
    </dgm:pt>
    <dgm:pt modelId="{FA817A6C-863B-4DD3-9002-E21A7606210E}" type="sibTrans" cxnId="{EE5E0983-43C2-4DA0-8F54-A8E5B975E1E1}">
      <dgm:prSet/>
      <dgm:spPr/>
      <dgm:t>
        <a:bodyPr/>
        <a:lstStyle/>
        <a:p>
          <a:endParaRPr lang="en-GB"/>
        </a:p>
      </dgm:t>
    </dgm:pt>
    <dgm:pt modelId="{64EAF52D-5D8D-43E3-B86B-3625702F9689}">
      <dgm:prSet phldrT="[Text]"/>
      <dgm:spPr/>
      <dgm:t>
        <a:bodyPr/>
        <a:lstStyle/>
        <a:p>
          <a:r>
            <a:rPr lang="en-GB">
              <a:solidFill>
                <a:schemeClr val="bg1"/>
              </a:solidFill>
            </a:rPr>
            <a:t>High caseloads vs low capacity means that waiting lists are lengthy</a:t>
          </a:r>
        </a:p>
      </dgm:t>
    </dgm:pt>
    <dgm:pt modelId="{9229F158-A942-4D00-A8E9-02320FFBDF6A}" type="parTrans" cxnId="{774DD24C-215C-4BF1-97CB-099CAFFC4169}">
      <dgm:prSet/>
      <dgm:spPr/>
      <dgm:t>
        <a:bodyPr/>
        <a:lstStyle/>
        <a:p>
          <a:endParaRPr lang="en-GB"/>
        </a:p>
      </dgm:t>
    </dgm:pt>
    <dgm:pt modelId="{D3DECF24-9BE1-4C92-8423-3AF7F2F532D2}" type="sibTrans" cxnId="{774DD24C-215C-4BF1-97CB-099CAFFC4169}">
      <dgm:prSet/>
      <dgm:spPr/>
      <dgm:t>
        <a:bodyPr/>
        <a:lstStyle/>
        <a:p>
          <a:endParaRPr lang="en-GB"/>
        </a:p>
      </dgm:t>
    </dgm:pt>
    <dgm:pt modelId="{A72F666E-36D4-43C4-84E7-F68DBC2B88F2}" type="pres">
      <dgm:prSet presAssocID="{DFA6D798-E025-4E1B-A445-367A06F68CB1}" presName="compositeShape" presStyleCnt="0">
        <dgm:presLayoutVars>
          <dgm:chMax val="7"/>
          <dgm:dir/>
          <dgm:resizeHandles val="exact"/>
        </dgm:presLayoutVars>
      </dgm:prSet>
      <dgm:spPr/>
    </dgm:pt>
    <dgm:pt modelId="{31BDA5D1-4EEE-402A-8943-4D2EA5EA9603}" type="pres">
      <dgm:prSet presAssocID="{DFA6D798-E025-4E1B-A445-367A06F68CB1}" presName="wedge1" presStyleLbl="node1" presStyleIdx="0" presStyleCnt="6"/>
      <dgm:spPr/>
    </dgm:pt>
    <dgm:pt modelId="{935E7D43-2C65-42B8-944E-87E854FFC0FC}" type="pres">
      <dgm:prSet presAssocID="{DFA6D798-E025-4E1B-A445-367A06F68CB1}" presName="dummy1a" presStyleCnt="0"/>
      <dgm:spPr/>
    </dgm:pt>
    <dgm:pt modelId="{B6A92DAC-6531-4CBE-BCC3-C59FB33BA556}" type="pres">
      <dgm:prSet presAssocID="{DFA6D798-E025-4E1B-A445-367A06F68CB1}" presName="dummy1b" presStyleCnt="0"/>
      <dgm:spPr/>
    </dgm:pt>
    <dgm:pt modelId="{4F622751-8F88-4E8A-855D-35AAB5A65174}" type="pres">
      <dgm:prSet presAssocID="{DFA6D798-E025-4E1B-A445-367A06F68CB1}" presName="wedge1Tx" presStyleLbl="node1" presStyleIdx="0" presStyleCnt="6">
        <dgm:presLayoutVars>
          <dgm:chMax val="0"/>
          <dgm:chPref val="0"/>
          <dgm:bulletEnabled val="1"/>
        </dgm:presLayoutVars>
      </dgm:prSet>
      <dgm:spPr/>
    </dgm:pt>
    <dgm:pt modelId="{F7BB97B9-77BB-4A4B-91D0-14E720A98442}" type="pres">
      <dgm:prSet presAssocID="{DFA6D798-E025-4E1B-A445-367A06F68CB1}" presName="wedge2" presStyleLbl="node1" presStyleIdx="1" presStyleCnt="6"/>
      <dgm:spPr/>
    </dgm:pt>
    <dgm:pt modelId="{86F0D69F-60D3-46C8-9987-04668A4D7808}" type="pres">
      <dgm:prSet presAssocID="{DFA6D798-E025-4E1B-A445-367A06F68CB1}" presName="dummy2a" presStyleCnt="0"/>
      <dgm:spPr/>
    </dgm:pt>
    <dgm:pt modelId="{4FA67977-497E-468B-BAEC-AD89A656DC09}" type="pres">
      <dgm:prSet presAssocID="{DFA6D798-E025-4E1B-A445-367A06F68CB1}" presName="dummy2b" presStyleCnt="0"/>
      <dgm:spPr/>
    </dgm:pt>
    <dgm:pt modelId="{AE87FF25-8012-4821-A6DE-45AC5305FCBC}" type="pres">
      <dgm:prSet presAssocID="{DFA6D798-E025-4E1B-A445-367A06F68CB1}" presName="wedge2Tx" presStyleLbl="node1" presStyleIdx="1" presStyleCnt="6">
        <dgm:presLayoutVars>
          <dgm:chMax val="0"/>
          <dgm:chPref val="0"/>
          <dgm:bulletEnabled val="1"/>
        </dgm:presLayoutVars>
      </dgm:prSet>
      <dgm:spPr/>
    </dgm:pt>
    <dgm:pt modelId="{BE4E6500-211F-41B1-A25A-C763DCBFBCD3}" type="pres">
      <dgm:prSet presAssocID="{DFA6D798-E025-4E1B-A445-367A06F68CB1}" presName="wedge3" presStyleLbl="node1" presStyleIdx="2" presStyleCnt="6"/>
      <dgm:spPr/>
    </dgm:pt>
    <dgm:pt modelId="{8059832C-0D02-4A08-878D-F9C8E61BA53D}" type="pres">
      <dgm:prSet presAssocID="{DFA6D798-E025-4E1B-A445-367A06F68CB1}" presName="dummy3a" presStyleCnt="0"/>
      <dgm:spPr/>
    </dgm:pt>
    <dgm:pt modelId="{82352A76-31CB-4A62-A529-CAEB5FBD470C}" type="pres">
      <dgm:prSet presAssocID="{DFA6D798-E025-4E1B-A445-367A06F68CB1}" presName="dummy3b" presStyleCnt="0"/>
      <dgm:spPr/>
    </dgm:pt>
    <dgm:pt modelId="{849833E2-4BC2-4F50-B020-68E5F2AA4805}" type="pres">
      <dgm:prSet presAssocID="{DFA6D798-E025-4E1B-A445-367A06F68CB1}" presName="wedge3Tx" presStyleLbl="node1" presStyleIdx="2" presStyleCnt="6">
        <dgm:presLayoutVars>
          <dgm:chMax val="0"/>
          <dgm:chPref val="0"/>
          <dgm:bulletEnabled val="1"/>
        </dgm:presLayoutVars>
      </dgm:prSet>
      <dgm:spPr/>
    </dgm:pt>
    <dgm:pt modelId="{9C03E8B6-16EF-4ABA-9ED6-8DDB0A1A078F}" type="pres">
      <dgm:prSet presAssocID="{DFA6D798-E025-4E1B-A445-367A06F68CB1}" presName="wedge4" presStyleLbl="node1" presStyleIdx="3" presStyleCnt="6"/>
      <dgm:spPr/>
    </dgm:pt>
    <dgm:pt modelId="{4FDCAED1-4AC1-46E3-8DB1-2A41D72CBB3E}" type="pres">
      <dgm:prSet presAssocID="{DFA6D798-E025-4E1B-A445-367A06F68CB1}" presName="dummy4a" presStyleCnt="0"/>
      <dgm:spPr/>
    </dgm:pt>
    <dgm:pt modelId="{9AA7ECEB-D978-43F6-AB82-C39B4FBAF2B6}" type="pres">
      <dgm:prSet presAssocID="{DFA6D798-E025-4E1B-A445-367A06F68CB1}" presName="dummy4b" presStyleCnt="0"/>
      <dgm:spPr/>
    </dgm:pt>
    <dgm:pt modelId="{CB76D91D-666E-4650-9C5F-610CF12B9728}" type="pres">
      <dgm:prSet presAssocID="{DFA6D798-E025-4E1B-A445-367A06F68CB1}" presName="wedge4Tx" presStyleLbl="node1" presStyleIdx="3" presStyleCnt="6">
        <dgm:presLayoutVars>
          <dgm:chMax val="0"/>
          <dgm:chPref val="0"/>
          <dgm:bulletEnabled val="1"/>
        </dgm:presLayoutVars>
      </dgm:prSet>
      <dgm:spPr/>
    </dgm:pt>
    <dgm:pt modelId="{8CB365FD-7FB4-4B66-AF79-72B927DE25F0}" type="pres">
      <dgm:prSet presAssocID="{DFA6D798-E025-4E1B-A445-367A06F68CB1}" presName="wedge5" presStyleLbl="node1" presStyleIdx="4" presStyleCnt="6"/>
      <dgm:spPr/>
    </dgm:pt>
    <dgm:pt modelId="{48530938-0439-4BA4-A4D9-752D8A7F5114}" type="pres">
      <dgm:prSet presAssocID="{DFA6D798-E025-4E1B-A445-367A06F68CB1}" presName="dummy5a" presStyleCnt="0"/>
      <dgm:spPr/>
    </dgm:pt>
    <dgm:pt modelId="{A24CBAB7-7DCC-4D2B-94EA-FDE91915BFC3}" type="pres">
      <dgm:prSet presAssocID="{DFA6D798-E025-4E1B-A445-367A06F68CB1}" presName="dummy5b" presStyleCnt="0"/>
      <dgm:spPr/>
    </dgm:pt>
    <dgm:pt modelId="{F849492C-37DD-46A0-B4B1-CAC42536FD6B}" type="pres">
      <dgm:prSet presAssocID="{DFA6D798-E025-4E1B-A445-367A06F68CB1}" presName="wedge5Tx" presStyleLbl="node1" presStyleIdx="4" presStyleCnt="6">
        <dgm:presLayoutVars>
          <dgm:chMax val="0"/>
          <dgm:chPref val="0"/>
          <dgm:bulletEnabled val="1"/>
        </dgm:presLayoutVars>
      </dgm:prSet>
      <dgm:spPr/>
    </dgm:pt>
    <dgm:pt modelId="{C6BECE97-5F42-4B11-B351-19B66F502AE9}" type="pres">
      <dgm:prSet presAssocID="{DFA6D798-E025-4E1B-A445-367A06F68CB1}" presName="wedge6" presStyleLbl="node1" presStyleIdx="5" presStyleCnt="6"/>
      <dgm:spPr/>
    </dgm:pt>
    <dgm:pt modelId="{6A6DB6F0-E7DD-47F6-A89B-1BC881B19E8E}" type="pres">
      <dgm:prSet presAssocID="{DFA6D798-E025-4E1B-A445-367A06F68CB1}" presName="dummy6a" presStyleCnt="0"/>
      <dgm:spPr/>
    </dgm:pt>
    <dgm:pt modelId="{32ABA6DE-E5B1-47CB-8646-6EECE9EBDD5C}" type="pres">
      <dgm:prSet presAssocID="{DFA6D798-E025-4E1B-A445-367A06F68CB1}" presName="dummy6b" presStyleCnt="0"/>
      <dgm:spPr/>
    </dgm:pt>
    <dgm:pt modelId="{976D95DF-7890-4F64-B61F-DD432A28F7A2}" type="pres">
      <dgm:prSet presAssocID="{DFA6D798-E025-4E1B-A445-367A06F68CB1}" presName="wedge6Tx" presStyleLbl="node1" presStyleIdx="5" presStyleCnt="6">
        <dgm:presLayoutVars>
          <dgm:chMax val="0"/>
          <dgm:chPref val="0"/>
          <dgm:bulletEnabled val="1"/>
        </dgm:presLayoutVars>
      </dgm:prSet>
      <dgm:spPr/>
    </dgm:pt>
    <dgm:pt modelId="{47E2555C-2488-4B2D-AB1F-F3C1EFBC38C0}" type="pres">
      <dgm:prSet presAssocID="{29026F47-8F8A-4AEF-A649-45864DC94CA4}" presName="arrowWedge1" presStyleLbl="fgSibTrans2D1" presStyleIdx="0" presStyleCnt="6"/>
      <dgm:spPr/>
    </dgm:pt>
    <dgm:pt modelId="{2030C56A-01FF-4B93-B5E4-0EE59E505A5F}" type="pres">
      <dgm:prSet presAssocID="{C6C68091-1C0E-477C-B96A-5B6063523288}" presName="arrowWedge2" presStyleLbl="fgSibTrans2D1" presStyleIdx="1" presStyleCnt="6"/>
      <dgm:spPr/>
    </dgm:pt>
    <dgm:pt modelId="{9AB536AE-6C43-47B6-9A65-FBA7E14480B5}" type="pres">
      <dgm:prSet presAssocID="{CB7655E9-09C1-4639-A9D8-6FD9B83EBDD0}" presName="arrowWedge3" presStyleLbl="fgSibTrans2D1" presStyleIdx="2" presStyleCnt="6"/>
      <dgm:spPr/>
    </dgm:pt>
    <dgm:pt modelId="{20641F8C-398F-4971-A17D-4C206C52249C}" type="pres">
      <dgm:prSet presAssocID="{0B4DED69-D1FE-4CE0-BB32-883E4252B251}" presName="arrowWedge4" presStyleLbl="fgSibTrans2D1" presStyleIdx="3" presStyleCnt="6"/>
      <dgm:spPr/>
    </dgm:pt>
    <dgm:pt modelId="{ED3DBC95-E33C-4397-B024-7109754382AE}" type="pres">
      <dgm:prSet presAssocID="{FA817A6C-863B-4DD3-9002-E21A7606210E}" presName="arrowWedge5" presStyleLbl="fgSibTrans2D1" presStyleIdx="4" presStyleCnt="6"/>
      <dgm:spPr/>
    </dgm:pt>
    <dgm:pt modelId="{B0454DE0-E925-4014-8918-693D9CEF4447}" type="pres">
      <dgm:prSet presAssocID="{D3DECF24-9BE1-4C92-8423-3AF7F2F532D2}" presName="arrowWedge6" presStyleLbl="fgSibTrans2D1" presStyleIdx="5" presStyleCnt="6"/>
      <dgm:spPr/>
    </dgm:pt>
  </dgm:ptLst>
  <dgm:cxnLst>
    <dgm:cxn modelId="{AC27040D-43B2-4060-B0BD-A37910235A67}" type="presOf" srcId="{670C6BE7-CDFD-4DE8-B759-E446E3B7E27A}" destId="{8CB365FD-7FB4-4B66-AF79-72B927DE25F0}" srcOrd="0" destOrd="0" presId="urn:microsoft.com/office/officeart/2005/8/layout/cycle8"/>
    <dgm:cxn modelId="{34F0211C-8363-4ED3-B7C4-5DC9314FEB5B}" type="presOf" srcId="{64EAF52D-5D8D-43E3-B86B-3625702F9689}" destId="{C6BECE97-5F42-4B11-B351-19B66F502AE9}" srcOrd="0" destOrd="0" presId="urn:microsoft.com/office/officeart/2005/8/layout/cycle8"/>
    <dgm:cxn modelId="{E28C6C1C-D039-4123-AFB8-2D33426A2F4E}" type="presOf" srcId="{FFA35342-C7EF-4383-8FF3-F4FA1FC6C827}" destId="{AE87FF25-8012-4821-A6DE-45AC5305FCBC}" srcOrd="1" destOrd="0" presId="urn:microsoft.com/office/officeart/2005/8/layout/cycle8"/>
    <dgm:cxn modelId="{C710F92D-4810-4A7A-B928-9BECB55095FE}" srcId="{DFA6D798-E025-4E1B-A445-367A06F68CB1}" destId="{3835A3A6-B210-4638-9942-D4C06952881E}" srcOrd="3" destOrd="0" parTransId="{CF2B7900-36F6-4A06-91D1-83D4D5F5C896}" sibTransId="{0B4DED69-D1FE-4CE0-BB32-883E4252B251}"/>
    <dgm:cxn modelId="{A940083A-39AE-479A-8E93-725995D9DD00}" type="presOf" srcId="{FFA35342-C7EF-4383-8FF3-F4FA1FC6C827}" destId="{F7BB97B9-77BB-4A4B-91D0-14E720A98442}" srcOrd="0" destOrd="0" presId="urn:microsoft.com/office/officeart/2005/8/layout/cycle8"/>
    <dgm:cxn modelId="{50C8B262-FF86-439D-A047-89BBB3C5D533}" type="presOf" srcId="{3835A3A6-B210-4638-9942-D4C06952881E}" destId="{9C03E8B6-16EF-4ABA-9ED6-8DDB0A1A078F}" srcOrd="0" destOrd="0" presId="urn:microsoft.com/office/officeart/2005/8/layout/cycle8"/>
    <dgm:cxn modelId="{774DD24C-215C-4BF1-97CB-099CAFFC4169}" srcId="{DFA6D798-E025-4E1B-A445-367A06F68CB1}" destId="{64EAF52D-5D8D-43E3-B86B-3625702F9689}" srcOrd="5" destOrd="0" parTransId="{9229F158-A942-4D00-A8E9-02320FFBDF6A}" sibTransId="{D3DECF24-9BE1-4C92-8423-3AF7F2F532D2}"/>
    <dgm:cxn modelId="{5FAC384D-7CF9-4BB6-B159-8AFC435CC476}" srcId="{DFA6D798-E025-4E1B-A445-367A06F68CB1}" destId="{FFA35342-C7EF-4383-8FF3-F4FA1FC6C827}" srcOrd="1" destOrd="0" parTransId="{9EA81FF2-A0D6-4DA3-BEAF-55DE45467F1D}" sibTransId="{C6C68091-1C0E-477C-B96A-5B6063523288}"/>
    <dgm:cxn modelId="{FBFC9B4F-67E4-467C-A0F9-3FB04340BE8A}" type="presOf" srcId="{F90A2EC8-F00C-43E7-8E83-E30705A2810A}" destId="{31BDA5D1-4EEE-402A-8943-4D2EA5EA9603}" srcOrd="0" destOrd="0" presId="urn:microsoft.com/office/officeart/2005/8/layout/cycle8"/>
    <dgm:cxn modelId="{67E4C057-D0A0-4E75-A308-3D381CF09ACA}" type="presOf" srcId="{440FAD73-8260-4203-83D4-C9021EB5D9BF}" destId="{849833E2-4BC2-4F50-B020-68E5F2AA4805}" srcOrd="1" destOrd="0" presId="urn:microsoft.com/office/officeart/2005/8/layout/cycle8"/>
    <dgm:cxn modelId="{EE5E0983-43C2-4DA0-8F54-A8E5B975E1E1}" srcId="{DFA6D798-E025-4E1B-A445-367A06F68CB1}" destId="{670C6BE7-CDFD-4DE8-B759-E446E3B7E27A}" srcOrd="4" destOrd="0" parTransId="{BC4F4A4C-5F97-4D17-B845-734D3A5A939F}" sibTransId="{FA817A6C-863B-4DD3-9002-E21A7606210E}"/>
    <dgm:cxn modelId="{3B661684-338D-4240-819E-5A1C8CF342C3}" srcId="{DFA6D798-E025-4E1B-A445-367A06F68CB1}" destId="{F90A2EC8-F00C-43E7-8E83-E30705A2810A}" srcOrd="0" destOrd="0" parTransId="{9BD20B80-0054-40D4-89D0-3C7CA7938225}" sibTransId="{29026F47-8F8A-4AEF-A649-45864DC94CA4}"/>
    <dgm:cxn modelId="{CAC891AA-698A-4B4F-941B-09E62EE33806}" type="presOf" srcId="{DFA6D798-E025-4E1B-A445-367A06F68CB1}" destId="{A72F666E-36D4-43C4-84E7-F68DBC2B88F2}" srcOrd="0" destOrd="0" presId="urn:microsoft.com/office/officeart/2005/8/layout/cycle8"/>
    <dgm:cxn modelId="{72B165BF-4FD1-4AB6-928E-8C751921BDCE}" srcId="{DFA6D798-E025-4E1B-A445-367A06F68CB1}" destId="{440FAD73-8260-4203-83D4-C9021EB5D9BF}" srcOrd="2" destOrd="0" parTransId="{8922138C-E419-49BA-BE2B-A73C0CCA63D8}" sibTransId="{CB7655E9-09C1-4639-A9D8-6FD9B83EBDD0}"/>
    <dgm:cxn modelId="{446B7CCA-2A2B-4662-A4BF-DF6A353CA7BA}" type="presOf" srcId="{670C6BE7-CDFD-4DE8-B759-E446E3B7E27A}" destId="{F849492C-37DD-46A0-B4B1-CAC42536FD6B}" srcOrd="1" destOrd="0" presId="urn:microsoft.com/office/officeart/2005/8/layout/cycle8"/>
    <dgm:cxn modelId="{9177B3CC-8BDB-4E70-B102-0970B4A6E895}" type="presOf" srcId="{440FAD73-8260-4203-83D4-C9021EB5D9BF}" destId="{BE4E6500-211F-41B1-A25A-C763DCBFBCD3}" srcOrd="0" destOrd="0" presId="urn:microsoft.com/office/officeart/2005/8/layout/cycle8"/>
    <dgm:cxn modelId="{0667E9D1-F87A-4B2F-892E-2CF92123F6EC}" type="presOf" srcId="{64EAF52D-5D8D-43E3-B86B-3625702F9689}" destId="{976D95DF-7890-4F64-B61F-DD432A28F7A2}" srcOrd="1" destOrd="0" presId="urn:microsoft.com/office/officeart/2005/8/layout/cycle8"/>
    <dgm:cxn modelId="{D16042D3-7425-42E5-AADC-062A7DA09824}" type="presOf" srcId="{3835A3A6-B210-4638-9942-D4C06952881E}" destId="{CB76D91D-666E-4650-9C5F-610CF12B9728}" srcOrd="1" destOrd="0" presId="urn:microsoft.com/office/officeart/2005/8/layout/cycle8"/>
    <dgm:cxn modelId="{180D46FD-4C2B-4A99-9F84-7AB6FB436EBB}" type="presOf" srcId="{F90A2EC8-F00C-43E7-8E83-E30705A2810A}" destId="{4F622751-8F88-4E8A-855D-35AAB5A65174}" srcOrd="1" destOrd="0" presId="urn:microsoft.com/office/officeart/2005/8/layout/cycle8"/>
    <dgm:cxn modelId="{6C575A0C-3D00-42E1-9F3A-B8025C904714}" type="presParOf" srcId="{A72F666E-36D4-43C4-84E7-F68DBC2B88F2}" destId="{31BDA5D1-4EEE-402A-8943-4D2EA5EA9603}" srcOrd="0" destOrd="0" presId="urn:microsoft.com/office/officeart/2005/8/layout/cycle8"/>
    <dgm:cxn modelId="{1BEE4694-E992-44F1-A430-62B54D468C85}" type="presParOf" srcId="{A72F666E-36D4-43C4-84E7-F68DBC2B88F2}" destId="{935E7D43-2C65-42B8-944E-87E854FFC0FC}" srcOrd="1" destOrd="0" presId="urn:microsoft.com/office/officeart/2005/8/layout/cycle8"/>
    <dgm:cxn modelId="{DDF590D3-6127-47E7-B959-DD84345FCFDA}" type="presParOf" srcId="{A72F666E-36D4-43C4-84E7-F68DBC2B88F2}" destId="{B6A92DAC-6531-4CBE-BCC3-C59FB33BA556}" srcOrd="2" destOrd="0" presId="urn:microsoft.com/office/officeart/2005/8/layout/cycle8"/>
    <dgm:cxn modelId="{F59F9FE0-276A-4CAE-A60F-556CD449C2EB}" type="presParOf" srcId="{A72F666E-36D4-43C4-84E7-F68DBC2B88F2}" destId="{4F622751-8F88-4E8A-855D-35AAB5A65174}" srcOrd="3" destOrd="0" presId="urn:microsoft.com/office/officeart/2005/8/layout/cycle8"/>
    <dgm:cxn modelId="{EF15F4E9-ECF5-4F24-9160-01444855B3CD}" type="presParOf" srcId="{A72F666E-36D4-43C4-84E7-F68DBC2B88F2}" destId="{F7BB97B9-77BB-4A4B-91D0-14E720A98442}" srcOrd="4" destOrd="0" presId="urn:microsoft.com/office/officeart/2005/8/layout/cycle8"/>
    <dgm:cxn modelId="{D41F1A0F-C2D3-4FA1-AD80-DE8A95742905}" type="presParOf" srcId="{A72F666E-36D4-43C4-84E7-F68DBC2B88F2}" destId="{86F0D69F-60D3-46C8-9987-04668A4D7808}" srcOrd="5" destOrd="0" presId="urn:microsoft.com/office/officeart/2005/8/layout/cycle8"/>
    <dgm:cxn modelId="{8B93DBB8-34AD-415A-9FEB-C209FE4F2704}" type="presParOf" srcId="{A72F666E-36D4-43C4-84E7-F68DBC2B88F2}" destId="{4FA67977-497E-468B-BAEC-AD89A656DC09}" srcOrd="6" destOrd="0" presId="urn:microsoft.com/office/officeart/2005/8/layout/cycle8"/>
    <dgm:cxn modelId="{61D5DE61-4992-47B0-A5C8-5A186E1F06BE}" type="presParOf" srcId="{A72F666E-36D4-43C4-84E7-F68DBC2B88F2}" destId="{AE87FF25-8012-4821-A6DE-45AC5305FCBC}" srcOrd="7" destOrd="0" presId="urn:microsoft.com/office/officeart/2005/8/layout/cycle8"/>
    <dgm:cxn modelId="{38E09E35-A2A1-489F-9849-BC26BBDAB52F}" type="presParOf" srcId="{A72F666E-36D4-43C4-84E7-F68DBC2B88F2}" destId="{BE4E6500-211F-41B1-A25A-C763DCBFBCD3}" srcOrd="8" destOrd="0" presId="urn:microsoft.com/office/officeart/2005/8/layout/cycle8"/>
    <dgm:cxn modelId="{3CCB793B-387C-47D9-A777-12B6F46AF37C}" type="presParOf" srcId="{A72F666E-36D4-43C4-84E7-F68DBC2B88F2}" destId="{8059832C-0D02-4A08-878D-F9C8E61BA53D}" srcOrd="9" destOrd="0" presId="urn:microsoft.com/office/officeart/2005/8/layout/cycle8"/>
    <dgm:cxn modelId="{A163D078-F1E0-4EF9-84C5-58897113BEA2}" type="presParOf" srcId="{A72F666E-36D4-43C4-84E7-F68DBC2B88F2}" destId="{82352A76-31CB-4A62-A529-CAEB5FBD470C}" srcOrd="10" destOrd="0" presId="urn:microsoft.com/office/officeart/2005/8/layout/cycle8"/>
    <dgm:cxn modelId="{EF47185A-CCAB-429D-9055-55F482F0891C}" type="presParOf" srcId="{A72F666E-36D4-43C4-84E7-F68DBC2B88F2}" destId="{849833E2-4BC2-4F50-B020-68E5F2AA4805}" srcOrd="11" destOrd="0" presId="urn:microsoft.com/office/officeart/2005/8/layout/cycle8"/>
    <dgm:cxn modelId="{C9FCCE63-F8EB-44A2-A4AD-FEDB12D0D8C9}" type="presParOf" srcId="{A72F666E-36D4-43C4-84E7-F68DBC2B88F2}" destId="{9C03E8B6-16EF-4ABA-9ED6-8DDB0A1A078F}" srcOrd="12" destOrd="0" presId="urn:microsoft.com/office/officeart/2005/8/layout/cycle8"/>
    <dgm:cxn modelId="{E530F3C9-0F61-4D25-AF96-9AD88B2E2BEC}" type="presParOf" srcId="{A72F666E-36D4-43C4-84E7-F68DBC2B88F2}" destId="{4FDCAED1-4AC1-46E3-8DB1-2A41D72CBB3E}" srcOrd="13" destOrd="0" presId="urn:microsoft.com/office/officeart/2005/8/layout/cycle8"/>
    <dgm:cxn modelId="{E499AB3C-A326-43EA-802F-FC45889A7723}" type="presParOf" srcId="{A72F666E-36D4-43C4-84E7-F68DBC2B88F2}" destId="{9AA7ECEB-D978-43F6-AB82-C39B4FBAF2B6}" srcOrd="14" destOrd="0" presId="urn:microsoft.com/office/officeart/2005/8/layout/cycle8"/>
    <dgm:cxn modelId="{6FAF0FB7-562A-4241-A27B-8A6E43E20A96}" type="presParOf" srcId="{A72F666E-36D4-43C4-84E7-F68DBC2B88F2}" destId="{CB76D91D-666E-4650-9C5F-610CF12B9728}" srcOrd="15" destOrd="0" presId="urn:microsoft.com/office/officeart/2005/8/layout/cycle8"/>
    <dgm:cxn modelId="{1D38C54D-A28F-44D2-862F-FE8016E90D63}" type="presParOf" srcId="{A72F666E-36D4-43C4-84E7-F68DBC2B88F2}" destId="{8CB365FD-7FB4-4B66-AF79-72B927DE25F0}" srcOrd="16" destOrd="0" presId="urn:microsoft.com/office/officeart/2005/8/layout/cycle8"/>
    <dgm:cxn modelId="{05525FAF-3E90-4ED1-B9D8-E9EBB12956BF}" type="presParOf" srcId="{A72F666E-36D4-43C4-84E7-F68DBC2B88F2}" destId="{48530938-0439-4BA4-A4D9-752D8A7F5114}" srcOrd="17" destOrd="0" presId="urn:microsoft.com/office/officeart/2005/8/layout/cycle8"/>
    <dgm:cxn modelId="{5C8D9C71-809B-4553-A79B-E528FFC90142}" type="presParOf" srcId="{A72F666E-36D4-43C4-84E7-F68DBC2B88F2}" destId="{A24CBAB7-7DCC-4D2B-94EA-FDE91915BFC3}" srcOrd="18" destOrd="0" presId="urn:microsoft.com/office/officeart/2005/8/layout/cycle8"/>
    <dgm:cxn modelId="{C9812BE4-2C1B-424F-9184-FBE0AB051BE4}" type="presParOf" srcId="{A72F666E-36D4-43C4-84E7-F68DBC2B88F2}" destId="{F849492C-37DD-46A0-B4B1-CAC42536FD6B}" srcOrd="19" destOrd="0" presId="urn:microsoft.com/office/officeart/2005/8/layout/cycle8"/>
    <dgm:cxn modelId="{019C5416-F5A3-4644-B2D3-671B52BB8F44}" type="presParOf" srcId="{A72F666E-36D4-43C4-84E7-F68DBC2B88F2}" destId="{C6BECE97-5F42-4B11-B351-19B66F502AE9}" srcOrd="20" destOrd="0" presId="urn:microsoft.com/office/officeart/2005/8/layout/cycle8"/>
    <dgm:cxn modelId="{F6D79610-0155-402F-81C0-96E8A8FE726F}" type="presParOf" srcId="{A72F666E-36D4-43C4-84E7-F68DBC2B88F2}" destId="{6A6DB6F0-E7DD-47F6-A89B-1BC881B19E8E}" srcOrd="21" destOrd="0" presId="urn:microsoft.com/office/officeart/2005/8/layout/cycle8"/>
    <dgm:cxn modelId="{49BB55DC-A0EF-4005-9943-3C5EDF7921AD}" type="presParOf" srcId="{A72F666E-36D4-43C4-84E7-F68DBC2B88F2}" destId="{32ABA6DE-E5B1-47CB-8646-6EECE9EBDD5C}" srcOrd="22" destOrd="0" presId="urn:microsoft.com/office/officeart/2005/8/layout/cycle8"/>
    <dgm:cxn modelId="{350EC9E5-76D9-47D4-8D63-BB7F6D6BA5F0}" type="presParOf" srcId="{A72F666E-36D4-43C4-84E7-F68DBC2B88F2}" destId="{976D95DF-7890-4F64-B61F-DD432A28F7A2}" srcOrd="23" destOrd="0" presId="urn:microsoft.com/office/officeart/2005/8/layout/cycle8"/>
    <dgm:cxn modelId="{F188C069-5BF2-4F87-A718-7BD8717FBAB2}" type="presParOf" srcId="{A72F666E-36D4-43C4-84E7-F68DBC2B88F2}" destId="{47E2555C-2488-4B2D-AB1F-F3C1EFBC38C0}" srcOrd="24" destOrd="0" presId="urn:microsoft.com/office/officeart/2005/8/layout/cycle8"/>
    <dgm:cxn modelId="{72BB9BAF-FB2F-4FAC-89BF-70A10FAA38B7}" type="presParOf" srcId="{A72F666E-36D4-43C4-84E7-F68DBC2B88F2}" destId="{2030C56A-01FF-4B93-B5E4-0EE59E505A5F}" srcOrd="25" destOrd="0" presId="urn:microsoft.com/office/officeart/2005/8/layout/cycle8"/>
    <dgm:cxn modelId="{3F8FFD19-1AD2-478C-8BF5-56E68D46E87E}" type="presParOf" srcId="{A72F666E-36D4-43C4-84E7-F68DBC2B88F2}" destId="{9AB536AE-6C43-47B6-9A65-FBA7E14480B5}" srcOrd="26" destOrd="0" presId="urn:microsoft.com/office/officeart/2005/8/layout/cycle8"/>
    <dgm:cxn modelId="{DE59E286-AA42-43DD-B524-402752C2FC42}" type="presParOf" srcId="{A72F666E-36D4-43C4-84E7-F68DBC2B88F2}" destId="{20641F8C-398F-4971-A17D-4C206C52249C}" srcOrd="27" destOrd="0" presId="urn:microsoft.com/office/officeart/2005/8/layout/cycle8"/>
    <dgm:cxn modelId="{02CF01EA-3158-4A78-AE8A-47F32631425D}" type="presParOf" srcId="{A72F666E-36D4-43C4-84E7-F68DBC2B88F2}" destId="{ED3DBC95-E33C-4397-B024-7109754382AE}" srcOrd="28" destOrd="0" presId="urn:microsoft.com/office/officeart/2005/8/layout/cycle8"/>
    <dgm:cxn modelId="{250A1D7C-D135-411D-B170-249A78C21DF3}" type="presParOf" srcId="{A72F666E-36D4-43C4-84E7-F68DBC2B88F2}" destId="{B0454DE0-E925-4014-8918-693D9CEF4447}"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B2C8A-58D7-43AC-A25A-DF37B47288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7BA9EB1-3446-4392-A45D-B4D84FB22DDC}">
      <dgm:prSet phldrT="[Text]" custT="1"/>
      <dgm:spPr>
        <a:noFill/>
        <a:ln w="19050">
          <a:solidFill>
            <a:srgbClr val="23B8CA"/>
          </a:solidFill>
        </a:ln>
      </dgm:spPr>
      <dgm:t>
        <a:bodyPr/>
        <a:lstStyle/>
        <a:p>
          <a:pPr rtl="0"/>
          <a:r>
            <a:rPr lang="en-GB" sz="1400" b="1">
              <a:solidFill>
                <a:sysClr val="windowText" lastClr="000000"/>
              </a:solidFill>
            </a:rPr>
            <a:t>Victims and Prisoners’ Act </a:t>
          </a:r>
          <a:r>
            <a:rPr lang="en-GB" sz="1400" b="1">
              <a:solidFill>
                <a:sysClr val="windowText" lastClr="000000"/>
              </a:solidFill>
              <a:latin typeface="Calibri Light" panose="020F0302020204030204"/>
            </a:rPr>
            <a:t>2024 </a:t>
          </a:r>
          <a:r>
            <a:rPr lang="en-GB" sz="1400" b="1">
              <a:solidFill>
                <a:sysClr val="windowText" lastClr="000000"/>
              </a:solidFill>
            </a:rPr>
            <a:t>and other new legislative duties </a:t>
          </a:r>
        </a:p>
        <a:p>
          <a:r>
            <a:rPr lang="en-GB" sz="1400" b="0">
              <a:solidFill>
                <a:sysClr val="windowText" lastClr="000000"/>
              </a:solidFill>
            </a:rPr>
            <a:t>Increasing the roles and responsibilities on PCCs and </a:t>
          </a:r>
          <a:r>
            <a:rPr lang="en-GB" sz="1400" b="0">
              <a:solidFill>
                <a:sysClr val="windowText" lastClr="000000"/>
              </a:solidFill>
              <a:latin typeface="Calibri Light" panose="020F0302020204030204"/>
            </a:rPr>
            <a:t>partners</a:t>
          </a:r>
          <a:r>
            <a:rPr lang="en-GB" sz="1400" b="0">
              <a:solidFill>
                <a:sysClr val="windowText" lastClr="000000"/>
              </a:solidFill>
            </a:rPr>
            <a:t>, with little additional resource.</a:t>
          </a:r>
          <a:endParaRPr lang="en-GB" sz="1400">
            <a:solidFill>
              <a:sysClr val="windowText" lastClr="000000"/>
            </a:solidFill>
          </a:endParaRPr>
        </a:p>
      </dgm:t>
    </dgm:pt>
    <dgm:pt modelId="{CBB9173A-A37B-4003-BA15-D6876990DF9A}" type="parTrans" cxnId="{DDA62A4D-8BC6-4EBF-B500-CE82790A83CC}">
      <dgm:prSet/>
      <dgm:spPr/>
      <dgm:t>
        <a:bodyPr/>
        <a:lstStyle/>
        <a:p>
          <a:endParaRPr lang="en-GB" sz="1400"/>
        </a:p>
      </dgm:t>
    </dgm:pt>
    <dgm:pt modelId="{89573016-4C47-403E-96D2-0B092C165253}" type="sibTrans" cxnId="{DDA62A4D-8BC6-4EBF-B500-CE82790A83CC}">
      <dgm:prSet/>
      <dgm:spPr/>
      <dgm:t>
        <a:bodyPr/>
        <a:lstStyle/>
        <a:p>
          <a:endParaRPr lang="en-GB" sz="1400"/>
        </a:p>
      </dgm:t>
    </dgm:pt>
    <dgm:pt modelId="{3F11AB87-49CC-4712-B90F-12A89B1AA1FE}">
      <dgm:prSet phldrT="[Text]" custT="1"/>
      <dgm:spPr>
        <a:noFill/>
        <a:ln w="19050">
          <a:solidFill>
            <a:srgbClr val="23B8CA"/>
          </a:solidFill>
        </a:ln>
      </dgm:spPr>
      <dgm:t>
        <a:bodyPr/>
        <a:lstStyle/>
        <a:p>
          <a:r>
            <a:rPr lang="en-GB" sz="1400" b="1">
              <a:solidFill>
                <a:sysClr val="windowText" lastClr="000000"/>
              </a:solidFill>
            </a:rPr>
            <a:t>Increased use of AI </a:t>
          </a:r>
        </a:p>
        <a:p>
          <a:r>
            <a:rPr lang="en-GB" sz="1400">
              <a:solidFill>
                <a:sysClr val="windowText" lastClr="000000"/>
              </a:solidFill>
            </a:rPr>
            <a:t>Leading to increased safeguarding concerns and new types of offences that the CJS may not have the levers or </a:t>
          </a:r>
          <a:r>
            <a:rPr lang="en-GB" sz="1400">
              <a:solidFill>
                <a:sysClr val="windowText" lastClr="000000"/>
              </a:solidFill>
              <a:latin typeface="Calibri Light" panose="020F0302020204030204"/>
            </a:rPr>
            <a:t>mechanisims</a:t>
          </a:r>
          <a:r>
            <a:rPr lang="en-GB" sz="1400">
              <a:solidFill>
                <a:sysClr val="windowText" lastClr="000000"/>
              </a:solidFill>
            </a:rPr>
            <a:t> to handle. </a:t>
          </a:r>
        </a:p>
      </dgm:t>
    </dgm:pt>
    <dgm:pt modelId="{2B5594CF-8DBF-4E0C-94C2-0F21B3C0BDCE}" type="parTrans" cxnId="{32231320-6D55-40E5-AD5F-147FD663331E}">
      <dgm:prSet/>
      <dgm:spPr/>
      <dgm:t>
        <a:bodyPr/>
        <a:lstStyle/>
        <a:p>
          <a:endParaRPr lang="en-GB" sz="1400"/>
        </a:p>
      </dgm:t>
    </dgm:pt>
    <dgm:pt modelId="{22080C05-EBDE-4571-A290-7D4DCF81BDBC}" type="sibTrans" cxnId="{32231320-6D55-40E5-AD5F-147FD663331E}">
      <dgm:prSet/>
      <dgm:spPr/>
      <dgm:t>
        <a:bodyPr/>
        <a:lstStyle/>
        <a:p>
          <a:endParaRPr lang="en-GB" sz="1400"/>
        </a:p>
      </dgm:t>
    </dgm:pt>
    <dgm:pt modelId="{4F94DA84-4781-4C16-B289-E8DE1DB5B3FE}">
      <dgm:prSet phldrT="[Text]" custT="1"/>
      <dgm:spPr>
        <a:noFill/>
        <a:ln w="19050">
          <a:solidFill>
            <a:srgbClr val="23B8CA"/>
          </a:solidFill>
        </a:ln>
      </dgm:spPr>
      <dgm:t>
        <a:bodyPr/>
        <a:lstStyle/>
        <a:p>
          <a:r>
            <a:rPr lang="en-GB" sz="1400" b="1" dirty="0">
              <a:solidFill>
                <a:sysClr val="windowText" lastClr="000000"/>
              </a:solidFill>
            </a:rPr>
            <a:t>Standard Determinate Sentence (SDS) 40</a:t>
          </a:r>
        </a:p>
        <a:p>
          <a:r>
            <a:rPr lang="en-GB" sz="1400" b="0" dirty="0">
              <a:solidFill>
                <a:sysClr val="windowText" lastClr="000000"/>
              </a:solidFill>
            </a:rPr>
            <a:t>Leading to more offenders in the community at an earlier stage, and in greater volume, and victims needing support to cope.  </a:t>
          </a:r>
        </a:p>
      </dgm:t>
    </dgm:pt>
    <dgm:pt modelId="{94400BF0-C6DF-49B1-8DD6-2CC22292F50D}" type="parTrans" cxnId="{1B4F966B-0B9C-45F6-8F8A-B3F80890CE86}">
      <dgm:prSet/>
      <dgm:spPr/>
      <dgm:t>
        <a:bodyPr/>
        <a:lstStyle/>
        <a:p>
          <a:endParaRPr lang="en-GB" sz="1400"/>
        </a:p>
      </dgm:t>
    </dgm:pt>
    <dgm:pt modelId="{09A223D5-4DBF-4FDD-999B-87D584619874}" type="sibTrans" cxnId="{1B4F966B-0B9C-45F6-8F8A-B3F80890CE86}">
      <dgm:prSet/>
      <dgm:spPr/>
      <dgm:t>
        <a:bodyPr/>
        <a:lstStyle/>
        <a:p>
          <a:endParaRPr lang="en-GB" sz="1400"/>
        </a:p>
      </dgm:t>
    </dgm:pt>
    <dgm:pt modelId="{FCFE3952-4233-4F93-B543-65F38DB027DF}">
      <dgm:prSet phldrT="[Text]" custT="1"/>
      <dgm:spPr>
        <a:noFill/>
        <a:ln w="19050">
          <a:solidFill>
            <a:srgbClr val="23B8CA"/>
          </a:solidFill>
        </a:ln>
      </dgm:spPr>
      <dgm:t>
        <a:bodyPr/>
        <a:lstStyle/>
        <a:p>
          <a:r>
            <a:rPr lang="en-GB" sz="1400" b="1" dirty="0">
              <a:solidFill>
                <a:sysClr val="windowText" lastClr="000000"/>
              </a:solidFill>
            </a:rPr>
            <a:t>Procurement Act 2023</a:t>
          </a:r>
        </a:p>
        <a:p>
          <a:r>
            <a:rPr lang="en-GB" sz="1400" dirty="0">
              <a:solidFill>
                <a:sysClr val="windowText" lastClr="000000"/>
              </a:solidFill>
            </a:rPr>
            <a:t>Resulting in new procurement regulations for PCCs.</a:t>
          </a:r>
        </a:p>
      </dgm:t>
    </dgm:pt>
    <dgm:pt modelId="{BE2F271C-90A7-486C-A0BD-203FFDA2058F}" type="parTrans" cxnId="{25004B68-D43A-4AE9-920E-79A2C06AC044}">
      <dgm:prSet/>
      <dgm:spPr/>
      <dgm:t>
        <a:bodyPr/>
        <a:lstStyle/>
        <a:p>
          <a:endParaRPr lang="en-GB" sz="1400"/>
        </a:p>
      </dgm:t>
    </dgm:pt>
    <dgm:pt modelId="{B5BBF680-4530-42CD-B755-75968F91554A}" type="sibTrans" cxnId="{25004B68-D43A-4AE9-920E-79A2C06AC044}">
      <dgm:prSet/>
      <dgm:spPr/>
      <dgm:t>
        <a:bodyPr/>
        <a:lstStyle/>
        <a:p>
          <a:endParaRPr lang="en-GB" sz="1400"/>
        </a:p>
      </dgm:t>
    </dgm:pt>
    <dgm:pt modelId="{5148A0CD-F6B3-44D8-8CF4-1482D0057367}">
      <dgm:prSet phldrT="[Text]" custT="1"/>
      <dgm:spPr>
        <a:noFill/>
        <a:ln w="19050">
          <a:solidFill>
            <a:srgbClr val="23B8CA"/>
          </a:solidFill>
        </a:ln>
      </dgm:spPr>
      <dgm:t>
        <a:bodyPr/>
        <a:lstStyle/>
        <a:p>
          <a:r>
            <a:rPr lang="en-GB" sz="1400" b="1" dirty="0">
              <a:solidFill>
                <a:sysClr val="windowText" lastClr="000000"/>
              </a:solidFill>
            </a:rPr>
            <a:t>Mandatory Reporting Duty for child sexual abuse</a:t>
          </a:r>
          <a:endParaRPr lang="en-GB" sz="1400" dirty="0">
            <a:solidFill>
              <a:sysClr val="windowText" lastClr="000000"/>
            </a:solidFill>
          </a:endParaRPr>
        </a:p>
        <a:p>
          <a:r>
            <a:rPr lang="en-GB" sz="1400" dirty="0">
              <a:solidFill>
                <a:sysClr val="windowText" lastClr="000000"/>
              </a:solidFill>
            </a:rPr>
            <a:t>Leading to a potential increase in referrals for victims.</a:t>
          </a:r>
        </a:p>
      </dgm:t>
    </dgm:pt>
    <dgm:pt modelId="{36638AA3-CB26-4E08-9543-69917E9AD437}" type="parTrans" cxnId="{168D5C3B-0B98-46BB-95B9-327EAD89A8C2}">
      <dgm:prSet/>
      <dgm:spPr/>
      <dgm:t>
        <a:bodyPr/>
        <a:lstStyle/>
        <a:p>
          <a:endParaRPr lang="en-GB" sz="1600"/>
        </a:p>
      </dgm:t>
    </dgm:pt>
    <dgm:pt modelId="{59E4B769-EB00-4666-9E97-BB1234B1A94A}" type="sibTrans" cxnId="{168D5C3B-0B98-46BB-95B9-327EAD89A8C2}">
      <dgm:prSet/>
      <dgm:spPr/>
      <dgm:t>
        <a:bodyPr/>
        <a:lstStyle/>
        <a:p>
          <a:endParaRPr lang="en-GB" sz="1600"/>
        </a:p>
      </dgm:t>
    </dgm:pt>
    <dgm:pt modelId="{A676348F-81A1-4A0A-AF28-FE7F94BBCB01}">
      <dgm:prSet phldrT="[Text]" custT="1"/>
      <dgm:spPr>
        <a:noFill/>
        <a:ln w="19050">
          <a:solidFill>
            <a:srgbClr val="23B8CA"/>
          </a:solidFill>
        </a:ln>
      </dgm:spPr>
      <dgm:t>
        <a:bodyPr/>
        <a:lstStyle/>
        <a:p>
          <a:r>
            <a:rPr lang="en-GB" sz="1400" b="1">
              <a:solidFill>
                <a:sysClr val="windowText" lastClr="000000"/>
              </a:solidFill>
            </a:rPr>
            <a:t>Manifesto Commitments </a:t>
          </a:r>
        </a:p>
        <a:p>
          <a:r>
            <a:rPr lang="en-GB" sz="1400" b="0">
              <a:solidFill>
                <a:sysClr val="windowText" lastClr="000000"/>
              </a:solidFill>
            </a:rPr>
            <a:t>Taking away from current levels of resourcing (i.e. legal advocacy for rape victims</a:t>
          </a:r>
          <a:r>
            <a:rPr lang="en-GB" sz="1400" b="0">
              <a:solidFill>
                <a:sysClr val="windowText" lastClr="000000"/>
              </a:solidFill>
              <a:latin typeface="Calibri Light" panose="020F0302020204030204"/>
            </a:rPr>
            <a:t>).</a:t>
          </a:r>
          <a:endParaRPr lang="en-GB" sz="1400" b="0">
            <a:solidFill>
              <a:sysClr val="windowText" lastClr="000000"/>
            </a:solidFill>
          </a:endParaRPr>
        </a:p>
      </dgm:t>
    </dgm:pt>
    <dgm:pt modelId="{DB1DCF41-9A19-47B8-A644-08AEA519D9F6}" type="parTrans" cxnId="{39823C05-F51E-41F6-A12D-3684CA3154EA}">
      <dgm:prSet/>
      <dgm:spPr/>
      <dgm:t>
        <a:bodyPr/>
        <a:lstStyle/>
        <a:p>
          <a:endParaRPr lang="en-GB" sz="1600"/>
        </a:p>
      </dgm:t>
    </dgm:pt>
    <dgm:pt modelId="{EF3006B0-4F26-4D23-8142-8B35A50C718C}" type="sibTrans" cxnId="{39823C05-F51E-41F6-A12D-3684CA3154EA}">
      <dgm:prSet/>
      <dgm:spPr/>
      <dgm:t>
        <a:bodyPr/>
        <a:lstStyle/>
        <a:p>
          <a:endParaRPr lang="en-GB" sz="1600"/>
        </a:p>
      </dgm:t>
    </dgm:pt>
    <dgm:pt modelId="{29D7652D-0D98-4365-B6DC-D20F5C62A84F}" type="pres">
      <dgm:prSet presAssocID="{386B2C8A-58D7-43AC-A25A-DF37B4728835}" presName="diagram" presStyleCnt="0">
        <dgm:presLayoutVars>
          <dgm:dir/>
          <dgm:resizeHandles val="exact"/>
        </dgm:presLayoutVars>
      </dgm:prSet>
      <dgm:spPr/>
    </dgm:pt>
    <dgm:pt modelId="{29362AA1-4F93-4C28-89A4-7ECADC68A971}" type="pres">
      <dgm:prSet presAssocID="{87BA9EB1-3446-4392-A45D-B4D84FB22DDC}" presName="node" presStyleLbl="node1" presStyleIdx="0" presStyleCnt="6">
        <dgm:presLayoutVars>
          <dgm:bulletEnabled val="1"/>
        </dgm:presLayoutVars>
      </dgm:prSet>
      <dgm:spPr>
        <a:prstGeom prst="roundRect">
          <a:avLst/>
        </a:prstGeom>
      </dgm:spPr>
    </dgm:pt>
    <dgm:pt modelId="{D607380B-4DF5-4E7E-985B-708160310463}" type="pres">
      <dgm:prSet presAssocID="{89573016-4C47-403E-96D2-0B092C165253}" presName="sibTrans" presStyleCnt="0"/>
      <dgm:spPr/>
    </dgm:pt>
    <dgm:pt modelId="{C6AB608E-348A-477B-858E-9C969F25346F}" type="pres">
      <dgm:prSet presAssocID="{A676348F-81A1-4A0A-AF28-FE7F94BBCB01}" presName="node" presStyleLbl="node1" presStyleIdx="1" presStyleCnt="6">
        <dgm:presLayoutVars>
          <dgm:bulletEnabled val="1"/>
        </dgm:presLayoutVars>
      </dgm:prSet>
      <dgm:spPr>
        <a:prstGeom prst="roundRect">
          <a:avLst/>
        </a:prstGeom>
      </dgm:spPr>
    </dgm:pt>
    <dgm:pt modelId="{703685D5-E111-4EB3-80B5-79F759ABE291}" type="pres">
      <dgm:prSet presAssocID="{EF3006B0-4F26-4D23-8142-8B35A50C718C}" presName="sibTrans" presStyleCnt="0"/>
      <dgm:spPr/>
    </dgm:pt>
    <dgm:pt modelId="{5DBFDFD0-C30C-4FCD-9248-164AEDC5374A}" type="pres">
      <dgm:prSet presAssocID="{5148A0CD-F6B3-44D8-8CF4-1482D0057367}" presName="node" presStyleLbl="node1" presStyleIdx="2" presStyleCnt="6">
        <dgm:presLayoutVars>
          <dgm:bulletEnabled val="1"/>
        </dgm:presLayoutVars>
      </dgm:prSet>
      <dgm:spPr>
        <a:prstGeom prst="roundRect">
          <a:avLst/>
        </a:prstGeom>
      </dgm:spPr>
    </dgm:pt>
    <dgm:pt modelId="{69C6D179-496D-4626-BD63-E87247DD099B}" type="pres">
      <dgm:prSet presAssocID="{59E4B769-EB00-4666-9E97-BB1234B1A94A}" presName="sibTrans" presStyleCnt="0"/>
      <dgm:spPr/>
    </dgm:pt>
    <dgm:pt modelId="{ED22AD3C-9190-4E2A-84D5-35A20EBCA019}" type="pres">
      <dgm:prSet presAssocID="{3F11AB87-49CC-4712-B90F-12A89B1AA1FE}" presName="node" presStyleLbl="node1" presStyleIdx="3" presStyleCnt="6">
        <dgm:presLayoutVars>
          <dgm:bulletEnabled val="1"/>
        </dgm:presLayoutVars>
      </dgm:prSet>
      <dgm:spPr>
        <a:prstGeom prst="roundRect">
          <a:avLst/>
        </a:prstGeom>
      </dgm:spPr>
    </dgm:pt>
    <dgm:pt modelId="{A73692B3-35BD-473D-A6CE-5AFC34170450}" type="pres">
      <dgm:prSet presAssocID="{22080C05-EBDE-4571-A290-7D4DCF81BDBC}" presName="sibTrans" presStyleCnt="0"/>
      <dgm:spPr/>
    </dgm:pt>
    <dgm:pt modelId="{CD876409-6AC6-4113-939F-C450FF274394}" type="pres">
      <dgm:prSet presAssocID="{4F94DA84-4781-4C16-B289-E8DE1DB5B3FE}" presName="node" presStyleLbl="node1" presStyleIdx="4" presStyleCnt="6">
        <dgm:presLayoutVars>
          <dgm:bulletEnabled val="1"/>
        </dgm:presLayoutVars>
      </dgm:prSet>
      <dgm:spPr>
        <a:prstGeom prst="roundRect">
          <a:avLst/>
        </a:prstGeom>
      </dgm:spPr>
    </dgm:pt>
    <dgm:pt modelId="{F787C365-34E6-4DB2-8078-CF7001C12A28}" type="pres">
      <dgm:prSet presAssocID="{09A223D5-4DBF-4FDD-999B-87D584619874}" presName="sibTrans" presStyleCnt="0"/>
      <dgm:spPr/>
    </dgm:pt>
    <dgm:pt modelId="{449B11A9-B4C6-4FD9-B12D-7D10BD9CAD87}" type="pres">
      <dgm:prSet presAssocID="{FCFE3952-4233-4F93-B543-65F38DB027DF}" presName="node" presStyleLbl="node1" presStyleIdx="5" presStyleCnt="6">
        <dgm:presLayoutVars>
          <dgm:bulletEnabled val="1"/>
        </dgm:presLayoutVars>
      </dgm:prSet>
      <dgm:spPr>
        <a:prstGeom prst="roundRect">
          <a:avLst/>
        </a:prstGeom>
      </dgm:spPr>
    </dgm:pt>
  </dgm:ptLst>
  <dgm:cxnLst>
    <dgm:cxn modelId="{39823C05-F51E-41F6-A12D-3684CA3154EA}" srcId="{386B2C8A-58D7-43AC-A25A-DF37B4728835}" destId="{A676348F-81A1-4A0A-AF28-FE7F94BBCB01}" srcOrd="1" destOrd="0" parTransId="{DB1DCF41-9A19-47B8-A644-08AEA519D9F6}" sibTransId="{EF3006B0-4F26-4D23-8142-8B35A50C718C}"/>
    <dgm:cxn modelId="{32231320-6D55-40E5-AD5F-147FD663331E}" srcId="{386B2C8A-58D7-43AC-A25A-DF37B4728835}" destId="{3F11AB87-49CC-4712-B90F-12A89B1AA1FE}" srcOrd="3" destOrd="0" parTransId="{2B5594CF-8DBF-4E0C-94C2-0F21B3C0BDCE}" sibTransId="{22080C05-EBDE-4571-A290-7D4DCF81BDBC}"/>
    <dgm:cxn modelId="{AFE9D522-D715-4ED9-9F4D-FDFE4B6B8138}" type="presOf" srcId="{386B2C8A-58D7-43AC-A25A-DF37B4728835}" destId="{29D7652D-0D98-4365-B6DC-D20F5C62A84F}" srcOrd="0" destOrd="0" presId="urn:microsoft.com/office/officeart/2005/8/layout/default"/>
    <dgm:cxn modelId="{EED1D024-F9FB-45DC-9C3D-2FD7A921E757}" type="presOf" srcId="{4F94DA84-4781-4C16-B289-E8DE1DB5B3FE}" destId="{CD876409-6AC6-4113-939F-C450FF274394}" srcOrd="0" destOrd="0" presId="urn:microsoft.com/office/officeart/2005/8/layout/default"/>
    <dgm:cxn modelId="{168D5C3B-0B98-46BB-95B9-327EAD89A8C2}" srcId="{386B2C8A-58D7-43AC-A25A-DF37B4728835}" destId="{5148A0CD-F6B3-44D8-8CF4-1482D0057367}" srcOrd="2" destOrd="0" parTransId="{36638AA3-CB26-4E08-9543-69917E9AD437}" sibTransId="{59E4B769-EB00-4666-9E97-BB1234B1A94A}"/>
    <dgm:cxn modelId="{25004B68-D43A-4AE9-920E-79A2C06AC044}" srcId="{386B2C8A-58D7-43AC-A25A-DF37B4728835}" destId="{FCFE3952-4233-4F93-B543-65F38DB027DF}" srcOrd="5" destOrd="0" parTransId="{BE2F271C-90A7-486C-A0BD-203FFDA2058F}" sibTransId="{B5BBF680-4530-42CD-B755-75968F91554A}"/>
    <dgm:cxn modelId="{1B4F966B-0B9C-45F6-8F8A-B3F80890CE86}" srcId="{386B2C8A-58D7-43AC-A25A-DF37B4728835}" destId="{4F94DA84-4781-4C16-B289-E8DE1DB5B3FE}" srcOrd="4" destOrd="0" parTransId="{94400BF0-C6DF-49B1-8DD6-2CC22292F50D}" sibTransId="{09A223D5-4DBF-4FDD-999B-87D584619874}"/>
    <dgm:cxn modelId="{DDA62A4D-8BC6-4EBF-B500-CE82790A83CC}" srcId="{386B2C8A-58D7-43AC-A25A-DF37B4728835}" destId="{87BA9EB1-3446-4392-A45D-B4D84FB22DDC}" srcOrd="0" destOrd="0" parTransId="{CBB9173A-A37B-4003-BA15-D6876990DF9A}" sibTransId="{89573016-4C47-403E-96D2-0B092C165253}"/>
    <dgm:cxn modelId="{D97777A7-1F20-41DE-AFA6-38CA345F216D}" type="presOf" srcId="{FCFE3952-4233-4F93-B543-65F38DB027DF}" destId="{449B11A9-B4C6-4FD9-B12D-7D10BD9CAD87}" srcOrd="0" destOrd="0" presId="urn:microsoft.com/office/officeart/2005/8/layout/default"/>
    <dgm:cxn modelId="{28F6F8A9-FB2B-4DCC-AFAB-108D09D990F1}" type="presOf" srcId="{3F11AB87-49CC-4712-B90F-12A89B1AA1FE}" destId="{ED22AD3C-9190-4E2A-84D5-35A20EBCA019}" srcOrd="0" destOrd="0" presId="urn:microsoft.com/office/officeart/2005/8/layout/default"/>
    <dgm:cxn modelId="{7B32EEBB-F702-4251-A806-666DB1F6A0D1}" type="presOf" srcId="{A676348F-81A1-4A0A-AF28-FE7F94BBCB01}" destId="{C6AB608E-348A-477B-858E-9C969F25346F}" srcOrd="0" destOrd="0" presId="urn:microsoft.com/office/officeart/2005/8/layout/default"/>
    <dgm:cxn modelId="{11FCD9C0-2B5C-4F93-B9E6-E88BA92DF17F}" type="presOf" srcId="{87BA9EB1-3446-4392-A45D-B4D84FB22DDC}" destId="{29362AA1-4F93-4C28-89A4-7ECADC68A971}" srcOrd="0" destOrd="0" presId="urn:microsoft.com/office/officeart/2005/8/layout/default"/>
    <dgm:cxn modelId="{69A32CD8-988C-45DD-ADEB-109DA58D8ED6}" type="presOf" srcId="{5148A0CD-F6B3-44D8-8CF4-1482D0057367}" destId="{5DBFDFD0-C30C-4FCD-9248-164AEDC5374A}" srcOrd="0" destOrd="0" presId="urn:microsoft.com/office/officeart/2005/8/layout/default"/>
    <dgm:cxn modelId="{37219F5C-9C10-48B4-B591-DC13D7A3FDC5}" type="presParOf" srcId="{29D7652D-0D98-4365-B6DC-D20F5C62A84F}" destId="{29362AA1-4F93-4C28-89A4-7ECADC68A971}" srcOrd="0" destOrd="0" presId="urn:microsoft.com/office/officeart/2005/8/layout/default"/>
    <dgm:cxn modelId="{DEA8862E-22CD-4983-BDFD-3C1615DB9119}" type="presParOf" srcId="{29D7652D-0D98-4365-B6DC-D20F5C62A84F}" destId="{D607380B-4DF5-4E7E-985B-708160310463}" srcOrd="1" destOrd="0" presId="urn:microsoft.com/office/officeart/2005/8/layout/default"/>
    <dgm:cxn modelId="{3403E06A-CBCF-4A05-9EAB-E102C710BFDE}" type="presParOf" srcId="{29D7652D-0D98-4365-B6DC-D20F5C62A84F}" destId="{C6AB608E-348A-477B-858E-9C969F25346F}" srcOrd="2" destOrd="0" presId="urn:microsoft.com/office/officeart/2005/8/layout/default"/>
    <dgm:cxn modelId="{1CF9047D-4191-4499-B16F-E3DBEC292BFD}" type="presParOf" srcId="{29D7652D-0D98-4365-B6DC-D20F5C62A84F}" destId="{703685D5-E111-4EB3-80B5-79F759ABE291}" srcOrd="3" destOrd="0" presId="urn:microsoft.com/office/officeart/2005/8/layout/default"/>
    <dgm:cxn modelId="{4765678D-3903-4E54-AE30-71CB78F5F172}" type="presParOf" srcId="{29D7652D-0D98-4365-B6DC-D20F5C62A84F}" destId="{5DBFDFD0-C30C-4FCD-9248-164AEDC5374A}" srcOrd="4" destOrd="0" presId="urn:microsoft.com/office/officeart/2005/8/layout/default"/>
    <dgm:cxn modelId="{D252AC19-80AE-40B4-AD75-7BC27850AC8E}" type="presParOf" srcId="{29D7652D-0D98-4365-B6DC-D20F5C62A84F}" destId="{69C6D179-496D-4626-BD63-E87247DD099B}" srcOrd="5" destOrd="0" presId="urn:microsoft.com/office/officeart/2005/8/layout/default"/>
    <dgm:cxn modelId="{775B52EE-D731-4AB9-9957-F20CD5844C57}" type="presParOf" srcId="{29D7652D-0D98-4365-B6DC-D20F5C62A84F}" destId="{ED22AD3C-9190-4E2A-84D5-35A20EBCA019}" srcOrd="6" destOrd="0" presId="urn:microsoft.com/office/officeart/2005/8/layout/default"/>
    <dgm:cxn modelId="{67EE4DE9-43E3-40D1-A74A-BB6596002ABD}" type="presParOf" srcId="{29D7652D-0D98-4365-B6DC-D20F5C62A84F}" destId="{A73692B3-35BD-473D-A6CE-5AFC34170450}" srcOrd="7" destOrd="0" presId="urn:microsoft.com/office/officeart/2005/8/layout/default"/>
    <dgm:cxn modelId="{237F6CB3-7108-40F4-88FB-106ED0345F8C}" type="presParOf" srcId="{29D7652D-0D98-4365-B6DC-D20F5C62A84F}" destId="{CD876409-6AC6-4113-939F-C450FF274394}" srcOrd="8" destOrd="0" presId="urn:microsoft.com/office/officeart/2005/8/layout/default"/>
    <dgm:cxn modelId="{324E1592-C73D-4D92-A9AE-A4B56212A9D6}" type="presParOf" srcId="{29D7652D-0D98-4365-B6DC-D20F5C62A84F}" destId="{F787C365-34E6-4DB2-8078-CF7001C12A28}" srcOrd="9" destOrd="0" presId="urn:microsoft.com/office/officeart/2005/8/layout/default"/>
    <dgm:cxn modelId="{48BECBA6-35E3-497A-8FF4-0EE3A7114ACE}" type="presParOf" srcId="{29D7652D-0D98-4365-B6DC-D20F5C62A84F}" destId="{449B11A9-B4C6-4FD9-B12D-7D10BD9CAD87}" srcOrd="10" destOrd="0" presId="urn:microsoft.com/office/officeart/2005/8/layout/default"/>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C1058-0FBD-4D74-9722-C03B6D13F126}">
      <dsp:nvSpPr>
        <dsp:cNvPr id="0" name=""/>
        <dsp:cNvSpPr/>
      </dsp:nvSpPr>
      <dsp:spPr>
        <a:xfrm>
          <a:off x="863249" y="1317659"/>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dirty="0">
              <a:latin typeface="Calibri"/>
              <a:ea typeface="Calibri"/>
              <a:cs typeface="Calibri"/>
            </a:rPr>
            <a:t>If the funding ends in 24/25 many posts will be lost.</a:t>
          </a:r>
          <a:endParaRPr lang="en-US" sz="1200" kern="1200" dirty="0">
            <a:latin typeface="Calibri"/>
            <a:ea typeface="Calibri"/>
            <a:cs typeface="Calibri"/>
          </a:endParaRPr>
        </a:p>
      </dsp:txBody>
      <dsp:txXfrm>
        <a:off x="1120491" y="1317659"/>
        <a:ext cx="1350520" cy="1072377"/>
      </dsp:txXfrm>
    </dsp:sp>
    <dsp:sp modelId="{5C00EEAA-A86B-48E5-A9B8-F10329CB6B25}">
      <dsp:nvSpPr>
        <dsp:cNvPr id="0" name=""/>
        <dsp:cNvSpPr/>
      </dsp:nvSpPr>
      <dsp:spPr>
        <a:xfrm>
          <a:off x="863249" y="2390036"/>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rtl="0">
            <a:lnSpc>
              <a:spcPct val="90000"/>
            </a:lnSpc>
            <a:spcBef>
              <a:spcPct val="0"/>
            </a:spcBef>
            <a:spcAft>
              <a:spcPct val="35000"/>
            </a:spcAft>
            <a:buNone/>
          </a:pPr>
          <a:r>
            <a:rPr lang="en-GB" sz="1200" kern="1200" dirty="0">
              <a:latin typeface="Calibri"/>
              <a:ea typeface="Calibri"/>
              <a:cs typeface="Calibri"/>
            </a:rPr>
            <a:t>In some areas this amounted to up to 70% of service provision for ISVA/IDVAs.</a:t>
          </a:r>
          <a:endParaRPr lang="en-US" sz="1200" kern="1200" dirty="0">
            <a:latin typeface="Calibri"/>
            <a:ea typeface="Calibri"/>
            <a:cs typeface="Calibri"/>
          </a:endParaRPr>
        </a:p>
      </dsp:txBody>
      <dsp:txXfrm>
        <a:off x="1120491" y="2390036"/>
        <a:ext cx="1350520" cy="1072377"/>
      </dsp:txXfrm>
    </dsp:sp>
    <dsp:sp modelId="{8AE17893-5F5F-4520-A010-BD0A4BB465D0}">
      <dsp:nvSpPr>
        <dsp:cNvPr id="0" name=""/>
        <dsp:cNvSpPr/>
      </dsp:nvSpPr>
      <dsp:spPr>
        <a:xfrm>
          <a:off x="5776" y="888922"/>
          <a:ext cx="1071841" cy="1071841"/>
        </a:xfrm>
        <a:prstGeom prst="ellipse">
          <a:avLst/>
        </a:prstGeom>
        <a:solidFill>
          <a:srgbClr val="0B6E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GB" sz="1300" b="1" kern="1200" dirty="0">
              <a:latin typeface="Calibri"/>
              <a:ea typeface="Calibri"/>
              <a:cs typeface="Calibri"/>
            </a:rPr>
            <a:t>PCCs rely on the ISVA/IDVA grant </a:t>
          </a:r>
          <a:endParaRPr lang="en-US" sz="1300" kern="1200" dirty="0">
            <a:latin typeface="Calibri Light" panose="020F0302020204030204"/>
            <a:ea typeface="Calibri Light" panose="020F0302020204030204"/>
            <a:cs typeface="Calibri Light" panose="020F0302020204030204"/>
          </a:endParaRPr>
        </a:p>
      </dsp:txBody>
      <dsp:txXfrm>
        <a:off x="162743" y="1045889"/>
        <a:ext cx="757907" cy="757907"/>
      </dsp:txXfrm>
    </dsp:sp>
    <dsp:sp modelId="{80600885-68AF-4F04-9377-4EF59CA00E40}">
      <dsp:nvSpPr>
        <dsp:cNvPr id="0" name=""/>
        <dsp:cNvSpPr/>
      </dsp:nvSpPr>
      <dsp:spPr>
        <a:xfrm>
          <a:off x="3542853" y="1317659"/>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rtl="0">
            <a:lnSpc>
              <a:spcPct val="90000"/>
            </a:lnSpc>
            <a:spcBef>
              <a:spcPct val="0"/>
            </a:spcBef>
            <a:spcAft>
              <a:spcPct val="35000"/>
            </a:spcAft>
            <a:buNone/>
          </a:pPr>
          <a:r>
            <a:rPr lang="en-GB" sz="1200" b="0" kern="1200">
              <a:latin typeface="Calibri"/>
              <a:ea typeface="Calibri"/>
              <a:cs typeface="Calibri"/>
            </a:rPr>
            <a:t>Areas reported a significant rise in referrals to ISVAs.</a:t>
          </a:r>
          <a:endParaRPr lang="en-GB" sz="1200" b="1" kern="1200">
            <a:latin typeface="Calibri"/>
            <a:ea typeface="Calibri"/>
            <a:cs typeface="Calibri"/>
          </a:endParaRPr>
        </a:p>
      </dsp:txBody>
      <dsp:txXfrm>
        <a:off x="3800095" y="1317659"/>
        <a:ext cx="1350520" cy="1072377"/>
      </dsp:txXfrm>
    </dsp:sp>
    <dsp:sp modelId="{4B48CF90-9065-4924-A25F-2D2144D7E961}">
      <dsp:nvSpPr>
        <dsp:cNvPr id="0" name=""/>
        <dsp:cNvSpPr/>
      </dsp:nvSpPr>
      <dsp:spPr>
        <a:xfrm>
          <a:off x="3542853" y="2390036"/>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rtl="0">
            <a:lnSpc>
              <a:spcPct val="90000"/>
            </a:lnSpc>
            <a:spcBef>
              <a:spcPct val="0"/>
            </a:spcBef>
            <a:spcAft>
              <a:spcPct val="35000"/>
            </a:spcAft>
            <a:buNone/>
          </a:pPr>
          <a:r>
            <a:rPr lang="en-GB" sz="1200" b="0" kern="1200">
              <a:solidFill>
                <a:srgbClr val="000000"/>
              </a:solidFill>
              <a:latin typeface="Calibri"/>
              <a:ea typeface="Calibri"/>
              <a:cs typeface="Calibri"/>
            </a:rPr>
            <a:t>One area noted a 25% increase in referrals from 2021-22</a:t>
          </a:r>
          <a:r>
            <a:rPr lang="en-GB" sz="1200" b="0" kern="1200">
              <a:latin typeface="Calibri"/>
              <a:ea typeface="Calibri"/>
              <a:cs typeface="Calibri"/>
            </a:rPr>
            <a:t>.</a:t>
          </a:r>
        </a:p>
      </dsp:txBody>
      <dsp:txXfrm>
        <a:off x="3800095" y="2390036"/>
        <a:ext cx="1350520" cy="1072377"/>
      </dsp:txXfrm>
    </dsp:sp>
    <dsp:sp modelId="{6DACEB05-AF51-49F0-8870-F85AE6F7AFB8}">
      <dsp:nvSpPr>
        <dsp:cNvPr id="0" name=""/>
        <dsp:cNvSpPr/>
      </dsp:nvSpPr>
      <dsp:spPr>
        <a:xfrm>
          <a:off x="2685380" y="888922"/>
          <a:ext cx="1071841" cy="1071841"/>
        </a:xfrm>
        <a:prstGeom prst="ellipse">
          <a:avLst/>
        </a:prstGeom>
        <a:solidFill>
          <a:srgbClr val="0B6E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GB" sz="1300" b="1" kern="1200">
              <a:latin typeface="Calibri"/>
              <a:ea typeface="Calibri"/>
              <a:cs typeface="Calibri"/>
            </a:rPr>
            <a:t>Referrals are increasing</a:t>
          </a:r>
          <a:endParaRPr lang="en-US" sz="1300" kern="1200"/>
        </a:p>
      </dsp:txBody>
      <dsp:txXfrm>
        <a:off x="2842347" y="1045889"/>
        <a:ext cx="757907" cy="757907"/>
      </dsp:txXfrm>
    </dsp:sp>
    <dsp:sp modelId="{819DA919-4FBD-4EFF-9BD8-91E3EE549D59}">
      <dsp:nvSpPr>
        <dsp:cNvPr id="0" name=""/>
        <dsp:cNvSpPr/>
      </dsp:nvSpPr>
      <dsp:spPr>
        <a:xfrm>
          <a:off x="6222457" y="1317659"/>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rtl="0">
            <a:lnSpc>
              <a:spcPct val="90000"/>
            </a:lnSpc>
            <a:spcBef>
              <a:spcPct val="0"/>
            </a:spcBef>
            <a:spcAft>
              <a:spcPct val="35000"/>
            </a:spcAft>
            <a:buNone/>
          </a:pPr>
          <a:r>
            <a:rPr lang="en-GB" sz="1200" b="0" kern="1200">
              <a:latin typeface="Calibri"/>
              <a:ea typeface="Calibri"/>
              <a:cs typeface="Calibri"/>
            </a:rPr>
            <a:t>Cases are complex and being held for longer,</a:t>
          </a:r>
          <a:r>
            <a:rPr lang="en-GB" sz="1200" b="1" kern="1200">
              <a:latin typeface="Calibri"/>
              <a:ea typeface="Calibri"/>
              <a:cs typeface="Calibri"/>
            </a:rPr>
            <a:t> </a:t>
          </a:r>
          <a:r>
            <a:rPr lang="en-GB" sz="1200" b="0" kern="1200">
              <a:latin typeface="Calibri"/>
              <a:ea typeface="Calibri"/>
              <a:cs typeface="Calibri"/>
            </a:rPr>
            <a:t>due to a number of demand factors. </a:t>
          </a:r>
          <a:endParaRPr lang="en-GB" sz="1200" b="1" kern="1200">
            <a:latin typeface="Calibri"/>
            <a:ea typeface="Calibri"/>
            <a:cs typeface="Calibri"/>
          </a:endParaRPr>
        </a:p>
      </dsp:txBody>
      <dsp:txXfrm>
        <a:off x="6479699" y="1317659"/>
        <a:ext cx="1350520" cy="1072377"/>
      </dsp:txXfrm>
    </dsp:sp>
    <dsp:sp modelId="{6D8A6600-21E8-435E-A8E8-6E6A4145973F}">
      <dsp:nvSpPr>
        <dsp:cNvPr id="0" name=""/>
        <dsp:cNvSpPr/>
      </dsp:nvSpPr>
      <dsp:spPr>
        <a:xfrm>
          <a:off x="6222457" y="2390036"/>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rtl="0">
            <a:lnSpc>
              <a:spcPct val="90000"/>
            </a:lnSpc>
            <a:spcBef>
              <a:spcPct val="0"/>
            </a:spcBef>
            <a:spcAft>
              <a:spcPct val="35000"/>
            </a:spcAft>
            <a:buNone/>
          </a:pPr>
          <a:r>
            <a:rPr lang="en-GB" sz="1200" b="0" kern="1200">
              <a:solidFill>
                <a:srgbClr val="000000"/>
              </a:solidFill>
              <a:latin typeface="Calibri"/>
              <a:ea typeface="Calibri"/>
              <a:cs typeface="Calibri"/>
            </a:rPr>
            <a:t>Areas reported many ISVAs and IDVAs services are holding cases from 2 to up to 4 years. </a:t>
          </a:r>
          <a:endParaRPr lang="en-GB" sz="1200" b="0" kern="1200">
            <a:latin typeface="Calibri"/>
            <a:ea typeface="Calibri"/>
            <a:cs typeface="Calibri"/>
          </a:endParaRPr>
        </a:p>
      </dsp:txBody>
      <dsp:txXfrm>
        <a:off x="6479699" y="2390036"/>
        <a:ext cx="1350520" cy="1072377"/>
      </dsp:txXfrm>
    </dsp:sp>
    <dsp:sp modelId="{A1B4AEAB-BF51-47D6-9155-867AACFB8631}">
      <dsp:nvSpPr>
        <dsp:cNvPr id="0" name=""/>
        <dsp:cNvSpPr/>
      </dsp:nvSpPr>
      <dsp:spPr>
        <a:xfrm>
          <a:off x="5364984" y="888922"/>
          <a:ext cx="1071841" cy="1071841"/>
        </a:xfrm>
        <a:prstGeom prst="ellipse">
          <a:avLst/>
        </a:prstGeom>
        <a:solidFill>
          <a:srgbClr val="0B6E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GB" sz="1300" b="1" kern="1200">
              <a:latin typeface="Calibri"/>
              <a:ea typeface="Calibri"/>
              <a:cs typeface="Calibri"/>
            </a:rPr>
            <a:t>Caseloads are high</a:t>
          </a:r>
        </a:p>
      </dsp:txBody>
      <dsp:txXfrm>
        <a:off x="5521951" y="1045889"/>
        <a:ext cx="757907" cy="757907"/>
      </dsp:txXfrm>
    </dsp:sp>
    <dsp:sp modelId="{8BF0CA15-971F-4501-907D-EAE0DC8987E3}">
      <dsp:nvSpPr>
        <dsp:cNvPr id="0" name=""/>
        <dsp:cNvSpPr/>
      </dsp:nvSpPr>
      <dsp:spPr>
        <a:xfrm>
          <a:off x="8902061" y="1317659"/>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rtl="0">
            <a:lnSpc>
              <a:spcPct val="90000"/>
            </a:lnSpc>
            <a:spcBef>
              <a:spcPct val="0"/>
            </a:spcBef>
            <a:spcAft>
              <a:spcPct val="35000"/>
            </a:spcAft>
            <a:buNone/>
          </a:pPr>
          <a:r>
            <a:rPr lang="en-GB" sz="1200" b="0" kern="1200" dirty="0">
              <a:latin typeface="Calibri"/>
              <a:ea typeface="Calibri"/>
              <a:cs typeface="Calibri"/>
            </a:rPr>
            <a:t>Victims are waiting longer to receive specialist support from </a:t>
          </a:r>
          <a:r>
            <a:rPr lang="en-GB" sz="1200" b="0" kern="1200" dirty="0">
              <a:solidFill>
                <a:srgbClr val="000000"/>
              </a:solidFill>
              <a:latin typeface="Calibri"/>
              <a:ea typeface="Calibri"/>
              <a:cs typeface="Calibri"/>
            </a:rPr>
            <a:t>ISVAs, IDVAs and DA </a:t>
          </a:r>
          <a:r>
            <a:rPr lang="en-GB" sz="1200" b="0" kern="1200" dirty="0">
              <a:latin typeface="Calibri"/>
              <a:ea typeface="Calibri"/>
              <a:cs typeface="Calibri"/>
            </a:rPr>
            <a:t>services.</a:t>
          </a:r>
          <a:endParaRPr lang="en-GB" sz="1200" b="1" kern="1200" dirty="0">
            <a:latin typeface="Calibri"/>
            <a:ea typeface="Calibri"/>
            <a:cs typeface="Calibri"/>
          </a:endParaRPr>
        </a:p>
      </dsp:txBody>
      <dsp:txXfrm>
        <a:off x="9159303" y="1317659"/>
        <a:ext cx="1350520" cy="1072377"/>
      </dsp:txXfrm>
    </dsp:sp>
    <dsp:sp modelId="{86F48FF9-43B7-4E0A-BB44-1F17AF09CC62}">
      <dsp:nvSpPr>
        <dsp:cNvPr id="0" name=""/>
        <dsp:cNvSpPr/>
      </dsp:nvSpPr>
      <dsp:spPr>
        <a:xfrm>
          <a:off x="8902061" y="2390036"/>
          <a:ext cx="1607762" cy="10723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b="0" kern="1200">
              <a:latin typeface="Calibri"/>
              <a:ea typeface="Calibri"/>
              <a:cs typeface="Calibri"/>
            </a:rPr>
            <a:t>One area reported, waiting times of up to 2 years. </a:t>
          </a:r>
          <a:endParaRPr lang="en-US" sz="1200" kern="1200"/>
        </a:p>
      </dsp:txBody>
      <dsp:txXfrm>
        <a:off x="9159303" y="2390036"/>
        <a:ext cx="1350520" cy="1072377"/>
      </dsp:txXfrm>
    </dsp:sp>
    <dsp:sp modelId="{3E1E1349-7597-406D-BBC9-5462CE53E540}">
      <dsp:nvSpPr>
        <dsp:cNvPr id="0" name=""/>
        <dsp:cNvSpPr/>
      </dsp:nvSpPr>
      <dsp:spPr>
        <a:xfrm>
          <a:off x="8044588" y="888922"/>
          <a:ext cx="1071841" cy="1071841"/>
        </a:xfrm>
        <a:prstGeom prst="ellipse">
          <a:avLst/>
        </a:prstGeom>
        <a:solidFill>
          <a:srgbClr val="0B6E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GB" sz="1300" b="1" kern="1200">
              <a:latin typeface="Calibri"/>
              <a:ea typeface="Calibri"/>
              <a:cs typeface="Calibri"/>
            </a:rPr>
            <a:t>Waiting times are increasing</a:t>
          </a:r>
        </a:p>
      </dsp:txBody>
      <dsp:txXfrm>
        <a:off x="8201555" y="1045889"/>
        <a:ext cx="757907" cy="757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BF5E-4AFE-4249-81C3-E1A22F69F5DD}">
      <dsp:nvSpPr>
        <dsp:cNvPr id="0" name=""/>
        <dsp:cNvSpPr/>
      </dsp:nvSpPr>
      <dsp:spPr>
        <a:xfrm rot="10800000">
          <a:off x="2448115" y="788"/>
          <a:ext cx="8820302" cy="905839"/>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4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PCCs are </a:t>
          </a:r>
          <a:r>
            <a:rPr lang="en-GB" sz="1800" kern="1200" dirty="0">
              <a:solidFill>
                <a:prstClr val="white"/>
              </a:solidFill>
              <a:latin typeface="Calibri" panose="020F0502020204030204"/>
              <a:ea typeface="+mn-ea"/>
              <a:cs typeface="+mn-cs"/>
            </a:rPr>
            <a:t>taking reputational </a:t>
          </a:r>
          <a:r>
            <a:rPr lang="en-GB" sz="1800" kern="1200" dirty="0"/>
            <a:t>and operational risk, decommissioning services or underwriting services from policing budgets.</a:t>
          </a:r>
        </a:p>
      </dsp:txBody>
      <dsp:txXfrm rot="10800000">
        <a:off x="2674575" y="788"/>
        <a:ext cx="8593842" cy="905839"/>
      </dsp:txXfrm>
    </dsp:sp>
    <dsp:sp modelId="{94A10B7A-AB0C-45E0-BCD7-B108D67978F2}">
      <dsp:nvSpPr>
        <dsp:cNvPr id="0" name=""/>
        <dsp:cNvSpPr/>
      </dsp:nvSpPr>
      <dsp:spPr>
        <a:xfrm>
          <a:off x="1995195" y="788"/>
          <a:ext cx="905839" cy="905839"/>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40EC3-0DEC-4847-A0CE-C0C8E9B7511A}">
      <dsp:nvSpPr>
        <dsp:cNvPr id="0" name=""/>
        <dsp:cNvSpPr/>
      </dsp:nvSpPr>
      <dsp:spPr>
        <a:xfrm rot="10800000">
          <a:off x="2448115" y="1133087"/>
          <a:ext cx="8820302" cy="905839"/>
        </a:xfrm>
        <a:prstGeom prst="homePlat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4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Late </a:t>
          </a:r>
          <a:r>
            <a:rPr lang="en-GB" sz="1800" kern="1200" dirty="0">
              <a:solidFill>
                <a:prstClr val="white"/>
              </a:solidFill>
              <a:latin typeface="Calibri" panose="020F0502020204030204"/>
              <a:ea typeface="+mn-ea"/>
              <a:cs typeface="+mn-cs"/>
            </a:rPr>
            <a:t>notification on additional funding opportunities means PCCs are unable to engage in meaningful consultation and collaboration</a:t>
          </a:r>
          <a:r>
            <a:rPr lang="en-GB" sz="1800" kern="1200" dirty="0"/>
            <a:t>. </a:t>
          </a:r>
        </a:p>
      </dsp:txBody>
      <dsp:txXfrm rot="10800000">
        <a:off x="2674575" y="1133087"/>
        <a:ext cx="8593842" cy="905839"/>
      </dsp:txXfrm>
    </dsp:sp>
    <dsp:sp modelId="{03EA29A7-C3E4-4890-B6F4-BE28CDE40F56}">
      <dsp:nvSpPr>
        <dsp:cNvPr id="0" name=""/>
        <dsp:cNvSpPr/>
      </dsp:nvSpPr>
      <dsp:spPr>
        <a:xfrm>
          <a:off x="1995195" y="1133087"/>
          <a:ext cx="905839" cy="905839"/>
        </a:xfrm>
        <a:prstGeom prst="ellipse">
          <a:avLst/>
        </a:prstGeom>
        <a:solidFill>
          <a:schemeClr val="accent5">
            <a:tint val="50000"/>
            <a:hueOff val="-2243214"/>
            <a:satOff val="-7649"/>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58AE5-A2D8-46D7-A95E-09E7A4114F70}">
      <dsp:nvSpPr>
        <dsp:cNvPr id="0" name=""/>
        <dsp:cNvSpPr/>
      </dsp:nvSpPr>
      <dsp:spPr>
        <a:xfrm rot="10800000">
          <a:off x="2448115" y="2265386"/>
          <a:ext cx="8820302" cy="905839"/>
        </a:xfrm>
        <a:prstGeom prst="homePlat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4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funding approach disrupts the delivery of new and innovative approaches, preventing areas from exploring and investing </a:t>
          </a:r>
          <a:r>
            <a:rPr lang="en-GB" sz="1800" kern="1200" dirty="0">
              <a:solidFill>
                <a:schemeClr val="bg1"/>
              </a:solidFill>
            </a:rPr>
            <a:t>in promising </a:t>
          </a:r>
          <a:r>
            <a:rPr lang="en-GB" sz="1800" kern="1200" dirty="0"/>
            <a:t>approaches; funding may be discontinued or cut. Notable practice may not be being best utilised as a result. </a:t>
          </a:r>
        </a:p>
      </dsp:txBody>
      <dsp:txXfrm rot="10800000">
        <a:off x="2674575" y="2265386"/>
        <a:ext cx="8593842" cy="905839"/>
      </dsp:txXfrm>
    </dsp:sp>
    <dsp:sp modelId="{E89CC955-EEE4-4C66-B9B2-6201F0067834}">
      <dsp:nvSpPr>
        <dsp:cNvPr id="0" name=""/>
        <dsp:cNvSpPr/>
      </dsp:nvSpPr>
      <dsp:spPr>
        <a:xfrm>
          <a:off x="1995195" y="2265386"/>
          <a:ext cx="905839" cy="905839"/>
        </a:xfrm>
        <a:prstGeom prst="ellipse">
          <a:avLst/>
        </a:prstGeom>
        <a:solidFill>
          <a:schemeClr val="accent5">
            <a:tint val="50000"/>
            <a:hueOff val="-4486427"/>
            <a:satOff val="-15298"/>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FC9BA-DB95-4056-B871-B310A5DBD74B}">
      <dsp:nvSpPr>
        <dsp:cNvPr id="0" name=""/>
        <dsp:cNvSpPr/>
      </dsp:nvSpPr>
      <dsp:spPr>
        <a:xfrm rot="10800000">
          <a:off x="2448115" y="3397686"/>
          <a:ext cx="8820302" cy="905839"/>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4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a:t>Market provision may be limited, and availability of providers small. PCCs either have little choice or the funding model impacts the ability to support market growth. </a:t>
          </a:r>
        </a:p>
      </dsp:txBody>
      <dsp:txXfrm rot="10800000">
        <a:off x="2674575" y="3397686"/>
        <a:ext cx="8593842" cy="905839"/>
      </dsp:txXfrm>
    </dsp:sp>
    <dsp:sp modelId="{BFD0EDD7-5456-4D9C-9E20-A62495587309}">
      <dsp:nvSpPr>
        <dsp:cNvPr id="0" name=""/>
        <dsp:cNvSpPr/>
      </dsp:nvSpPr>
      <dsp:spPr>
        <a:xfrm>
          <a:off x="1995195" y="3397686"/>
          <a:ext cx="905839" cy="905839"/>
        </a:xfrm>
        <a:prstGeom prst="ellipse">
          <a:avLst/>
        </a:prstGeom>
        <a:solidFill>
          <a:schemeClr val="accent5">
            <a:tint val="50000"/>
            <a:hueOff val="-6729641"/>
            <a:satOff val="-2294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EB73-C869-48C0-8616-A704F8DC504A}">
      <dsp:nvSpPr>
        <dsp:cNvPr id="0" name=""/>
        <dsp:cNvSpPr/>
      </dsp:nvSpPr>
      <dsp:spPr>
        <a:xfrm rot="5400000">
          <a:off x="-97549" y="180508"/>
          <a:ext cx="1185367" cy="82975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t>Insecurity </a:t>
          </a:r>
        </a:p>
      </dsp:txBody>
      <dsp:txXfrm rot="-5400000">
        <a:off x="80257" y="417582"/>
        <a:ext cx="829757" cy="355610"/>
      </dsp:txXfrm>
    </dsp:sp>
    <dsp:sp modelId="{5802A8F0-54C3-41DC-A144-CB464557CDEA}">
      <dsp:nvSpPr>
        <dsp:cNvPr id="0" name=""/>
        <dsp:cNvSpPr/>
      </dsp:nvSpPr>
      <dsp:spPr>
        <a:xfrm rot="5400000">
          <a:off x="5731087" y="-4657860"/>
          <a:ext cx="770489" cy="1009161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GB" sz="1700" kern="1200" dirty="0"/>
            <a:t>PCCs are unable to confirm </a:t>
          </a:r>
          <a:r>
            <a:rPr lang="en-GB" sz="1700" kern="1200" dirty="0">
              <a:solidFill>
                <a:prstClr val="black">
                  <a:hueOff val="0"/>
                  <a:satOff val="0"/>
                  <a:lumOff val="0"/>
                  <a:alphaOff val="0"/>
                </a:prstClr>
              </a:solidFill>
              <a:latin typeface="Calibri" panose="020F0502020204030204"/>
              <a:ea typeface="+mn-ea"/>
              <a:cs typeface="+mn-cs"/>
            </a:rPr>
            <a:t>contracts with </a:t>
          </a:r>
          <a:r>
            <a:rPr lang="en-GB" sz="1700" kern="1200" dirty="0"/>
            <a:t>providers, creating insecurity and uncertainty. </a:t>
          </a:r>
          <a:r>
            <a:rPr lang="en-GB" sz="1700" kern="1200" dirty="0">
              <a:solidFill>
                <a:prstClr val="black">
                  <a:hueOff val="0"/>
                  <a:satOff val="0"/>
                  <a:lumOff val="0"/>
                  <a:alphaOff val="0"/>
                </a:prstClr>
              </a:solidFill>
              <a:latin typeface="Calibri" panose="020F0502020204030204"/>
              <a:ea typeface="+mn-ea"/>
              <a:cs typeface="+mn-cs"/>
            </a:rPr>
            <a:t>Where contracts </a:t>
          </a:r>
          <a:r>
            <a:rPr lang="en-GB" sz="1700" kern="1200" dirty="0"/>
            <a:t>continue, long term strategic planning may not be achievable. </a:t>
          </a:r>
        </a:p>
      </dsp:txBody>
      <dsp:txXfrm rot="-5400000">
        <a:off x="1070524" y="40315"/>
        <a:ext cx="10054003" cy="695265"/>
      </dsp:txXfrm>
    </dsp:sp>
    <dsp:sp modelId="{E5CA0215-C007-4636-8E26-17BF130756F6}">
      <dsp:nvSpPr>
        <dsp:cNvPr id="0" name=""/>
        <dsp:cNvSpPr/>
      </dsp:nvSpPr>
      <dsp:spPr>
        <a:xfrm rot="5400000">
          <a:off x="-97549" y="1218355"/>
          <a:ext cx="1185367" cy="829757"/>
        </a:xfrm>
        <a:prstGeom prst="chevron">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t>Retention</a:t>
          </a:r>
        </a:p>
      </dsp:txBody>
      <dsp:txXfrm rot="-5400000">
        <a:off x="80257" y="1455429"/>
        <a:ext cx="829757" cy="355610"/>
      </dsp:txXfrm>
    </dsp:sp>
    <dsp:sp modelId="{A886DC98-F307-4407-A44E-9242DDAD81D5}">
      <dsp:nvSpPr>
        <dsp:cNvPr id="0" name=""/>
        <dsp:cNvSpPr/>
      </dsp:nvSpPr>
      <dsp:spPr>
        <a:xfrm rot="5400000">
          <a:off x="5731087" y="-3620013"/>
          <a:ext cx="770489" cy="10091615"/>
        </a:xfrm>
        <a:prstGeom prst="round2Same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GB" sz="1700" kern="1200" dirty="0"/>
            <a:t>Short term contracts and job insecurity from late funding notification means experienc</a:t>
          </a:r>
          <a:r>
            <a:rPr lang="en-GB" sz="1700" kern="1200" dirty="0">
              <a:solidFill>
                <a:schemeClr val="tx1"/>
              </a:solidFill>
            </a:rPr>
            <a:t>ed</a:t>
          </a:r>
          <a:r>
            <a:rPr lang="en-GB" sz="1700" kern="1200" dirty="0"/>
            <a:t> staff leave for better pay and stable conditions. They may leave before the end of their contract.</a:t>
          </a:r>
        </a:p>
      </dsp:txBody>
      <dsp:txXfrm rot="-5400000">
        <a:off x="1070524" y="1078162"/>
        <a:ext cx="10054003" cy="695265"/>
      </dsp:txXfrm>
    </dsp:sp>
    <dsp:sp modelId="{A5CA22C2-8AC2-4A1B-B5BE-2A9C26910C82}">
      <dsp:nvSpPr>
        <dsp:cNvPr id="0" name=""/>
        <dsp:cNvSpPr/>
      </dsp:nvSpPr>
      <dsp:spPr>
        <a:xfrm rot="5400000">
          <a:off x="-97549" y="2256201"/>
          <a:ext cx="1185367" cy="829757"/>
        </a:xfrm>
        <a:prstGeom prst="chevron">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t>Recruitment</a:t>
          </a:r>
        </a:p>
      </dsp:txBody>
      <dsp:txXfrm rot="-5400000">
        <a:off x="80257" y="2493275"/>
        <a:ext cx="829757" cy="355610"/>
      </dsp:txXfrm>
    </dsp:sp>
    <dsp:sp modelId="{B2C06EE8-FD3C-48C1-ABFA-EA493DA4BE7D}">
      <dsp:nvSpPr>
        <dsp:cNvPr id="0" name=""/>
        <dsp:cNvSpPr/>
      </dsp:nvSpPr>
      <dsp:spPr>
        <a:xfrm rot="5400000">
          <a:off x="5731087" y="-2582167"/>
          <a:ext cx="770489" cy="10091615"/>
        </a:xfrm>
        <a:prstGeom prst="round2Same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None/>
          </a:pPr>
          <a:r>
            <a:rPr lang="en-GB" sz="1700" kern="1200" dirty="0"/>
            <a:t>Short term contracts are unattractive and recruiting trained staff is challenging. Training </a:t>
          </a:r>
          <a:r>
            <a:rPr lang="en-GB" sz="1700" kern="1200" dirty="0">
              <a:solidFill>
                <a:prstClr val="black">
                  <a:hueOff val="0"/>
                  <a:satOff val="0"/>
                  <a:lumOff val="0"/>
                  <a:alphaOff val="0"/>
                </a:prstClr>
              </a:solidFill>
              <a:latin typeface="Calibri" panose="020F0502020204030204"/>
              <a:ea typeface="+mn-ea"/>
              <a:cs typeface="+mn-cs"/>
            </a:rPr>
            <a:t>takes time and </a:t>
          </a:r>
          <a:r>
            <a:rPr lang="en-GB" sz="1700" kern="1200" dirty="0"/>
            <a:t>commitment, and providers are also finding it difficult to recruit volunteers. </a:t>
          </a:r>
        </a:p>
      </dsp:txBody>
      <dsp:txXfrm rot="-5400000">
        <a:off x="1070524" y="2116008"/>
        <a:ext cx="10054003" cy="695265"/>
      </dsp:txXfrm>
    </dsp:sp>
    <dsp:sp modelId="{62E86C73-973F-4349-9D3D-0FE8B6F71277}">
      <dsp:nvSpPr>
        <dsp:cNvPr id="0" name=""/>
        <dsp:cNvSpPr/>
      </dsp:nvSpPr>
      <dsp:spPr>
        <a:xfrm rot="5400000">
          <a:off x="-97549" y="3294048"/>
          <a:ext cx="1185367" cy="829757"/>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t>Sustainability</a:t>
          </a:r>
        </a:p>
      </dsp:txBody>
      <dsp:txXfrm rot="-5400000">
        <a:off x="80257" y="3531122"/>
        <a:ext cx="829757" cy="355610"/>
      </dsp:txXfrm>
    </dsp:sp>
    <dsp:sp modelId="{7C28D869-7D9B-4D39-9C62-724D56734BC3}">
      <dsp:nvSpPr>
        <dsp:cNvPr id="0" name=""/>
        <dsp:cNvSpPr/>
      </dsp:nvSpPr>
      <dsp:spPr>
        <a:xfrm rot="5400000">
          <a:off x="5731087" y="-1544320"/>
          <a:ext cx="770489" cy="10091615"/>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GB" sz="1700" kern="1200" dirty="0"/>
            <a:t>Staff experience burnout and other ill heath due to high caseloads, vicarious trauma, cost of living concerns and job insecurity. This may contribute to higher turnover rates and increased instances of sick leave among staff.</a:t>
          </a:r>
        </a:p>
      </dsp:txBody>
      <dsp:txXfrm rot="-5400000">
        <a:off x="1070524" y="3153855"/>
        <a:ext cx="10054003" cy="695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DA5D1-4EEE-402A-8943-4D2EA5EA9603}">
      <dsp:nvSpPr>
        <dsp:cNvPr id="0" name=""/>
        <dsp:cNvSpPr/>
      </dsp:nvSpPr>
      <dsp:spPr>
        <a:xfrm>
          <a:off x="1842346" y="321750"/>
          <a:ext cx="4551680" cy="4551680"/>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Victims are receiving inconsistent support</a:t>
          </a:r>
        </a:p>
      </dsp:txBody>
      <dsp:txXfrm>
        <a:off x="4226560" y="903173"/>
        <a:ext cx="1192106" cy="921173"/>
      </dsp:txXfrm>
    </dsp:sp>
    <dsp:sp modelId="{F7BB97B9-77BB-4A4B-91D0-14E720A98442}">
      <dsp:nvSpPr>
        <dsp:cNvPr id="0" name=""/>
        <dsp:cNvSpPr/>
      </dsp:nvSpPr>
      <dsp:spPr>
        <a:xfrm>
          <a:off x="1896533" y="415493"/>
          <a:ext cx="4551680" cy="4551680"/>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Victims may have contact with multiple support workers as staff move on</a:t>
          </a:r>
        </a:p>
      </dsp:txBody>
      <dsp:txXfrm>
        <a:off x="4985173" y="2257840"/>
        <a:ext cx="1246293" cy="894080"/>
      </dsp:txXfrm>
    </dsp:sp>
    <dsp:sp modelId="{BE4E6500-211F-41B1-A25A-C763DCBFBCD3}">
      <dsp:nvSpPr>
        <dsp:cNvPr id="0" name=""/>
        <dsp:cNvSpPr/>
      </dsp:nvSpPr>
      <dsp:spPr>
        <a:xfrm>
          <a:off x="1842346" y="509236"/>
          <a:ext cx="4551680" cy="4551680"/>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Victims may be moved through services if they close </a:t>
          </a:r>
        </a:p>
      </dsp:txBody>
      <dsp:txXfrm>
        <a:off x="4226560" y="3585413"/>
        <a:ext cx="1192106" cy="921173"/>
      </dsp:txXfrm>
    </dsp:sp>
    <dsp:sp modelId="{9C03E8B6-16EF-4ABA-9ED6-8DDB0A1A078F}">
      <dsp:nvSpPr>
        <dsp:cNvPr id="0" name=""/>
        <dsp:cNvSpPr/>
      </dsp:nvSpPr>
      <dsp:spPr>
        <a:xfrm>
          <a:off x="1733973" y="509236"/>
          <a:ext cx="4551680" cy="4551680"/>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Victims are at risk of re-traumatisation</a:t>
          </a:r>
          <a:r>
            <a:rPr lang="en-GB" sz="1200" kern="1200" dirty="0">
              <a:latin typeface="Calibri Light" panose="020F0302020204030204"/>
            </a:rPr>
            <a:t> </a:t>
          </a:r>
          <a:r>
            <a:rPr lang="en-GB" sz="1200" kern="1200" dirty="0">
              <a:latin typeface="+mn-lt"/>
            </a:rPr>
            <a:t>and poor mental health.</a:t>
          </a:r>
        </a:p>
      </dsp:txBody>
      <dsp:txXfrm>
        <a:off x="2709333" y="3585413"/>
        <a:ext cx="1192106" cy="921173"/>
      </dsp:txXfrm>
    </dsp:sp>
    <dsp:sp modelId="{8CB365FD-7FB4-4B66-AF79-72B927DE25F0}">
      <dsp:nvSpPr>
        <dsp:cNvPr id="0" name=""/>
        <dsp:cNvSpPr/>
      </dsp:nvSpPr>
      <dsp:spPr>
        <a:xfrm>
          <a:off x="1679786" y="415493"/>
          <a:ext cx="4551680" cy="4551680"/>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Victims are losing confidence in the system</a:t>
          </a:r>
        </a:p>
      </dsp:txBody>
      <dsp:txXfrm>
        <a:off x="1896533" y="2257840"/>
        <a:ext cx="1246293" cy="894080"/>
      </dsp:txXfrm>
    </dsp:sp>
    <dsp:sp modelId="{C6BECE97-5F42-4B11-B351-19B66F502AE9}">
      <dsp:nvSpPr>
        <dsp:cNvPr id="0" name=""/>
        <dsp:cNvSpPr/>
      </dsp:nvSpPr>
      <dsp:spPr>
        <a:xfrm>
          <a:off x="1733973" y="321750"/>
          <a:ext cx="4551680" cy="4551680"/>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bg1"/>
              </a:solidFill>
            </a:rPr>
            <a:t>High caseloads vs low capacity means that waiting lists are lengthy</a:t>
          </a:r>
        </a:p>
      </dsp:txBody>
      <dsp:txXfrm>
        <a:off x="2709333" y="903173"/>
        <a:ext cx="1192106" cy="921173"/>
      </dsp:txXfrm>
    </dsp:sp>
    <dsp:sp modelId="{47E2555C-2488-4B2D-AB1F-F3C1EFBC38C0}">
      <dsp:nvSpPr>
        <dsp:cNvPr id="0" name=""/>
        <dsp:cNvSpPr/>
      </dsp:nvSpPr>
      <dsp:spPr>
        <a:xfrm>
          <a:off x="1560409" y="39979"/>
          <a:ext cx="5115221" cy="5115221"/>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30C56A-01FF-4B93-B5E4-0EE59E505A5F}">
      <dsp:nvSpPr>
        <dsp:cNvPr id="0" name=""/>
        <dsp:cNvSpPr/>
      </dsp:nvSpPr>
      <dsp:spPr>
        <a:xfrm>
          <a:off x="1614596" y="133722"/>
          <a:ext cx="5115221" cy="5115221"/>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B536AE-6C43-47B6-9A65-FBA7E14480B5}">
      <dsp:nvSpPr>
        <dsp:cNvPr id="0" name=""/>
        <dsp:cNvSpPr/>
      </dsp:nvSpPr>
      <dsp:spPr>
        <a:xfrm>
          <a:off x="1560409" y="227465"/>
          <a:ext cx="5115221" cy="5115221"/>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641F8C-398F-4971-A17D-4C206C52249C}">
      <dsp:nvSpPr>
        <dsp:cNvPr id="0" name=""/>
        <dsp:cNvSpPr/>
      </dsp:nvSpPr>
      <dsp:spPr>
        <a:xfrm>
          <a:off x="1452368" y="227465"/>
          <a:ext cx="5115221" cy="5115221"/>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3DBC95-E33C-4397-B024-7109754382AE}">
      <dsp:nvSpPr>
        <dsp:cNvPr id="0" name=""/>
        <dsp:cNvSpPr/>
      </dsp:nvSpPr>
      <dsp:spPr>
        <a:xfrm>
          <a:off x="1398182" y="133722"/>
          <a:ext cx="5115221" cy="5115221"/>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54DE0-E925-4014-8918-693D9CEF4447}">
      <dsp:nvSpPr>
        <dsp:cNvPr id="0" name=""/>
        <dsp:cNvSpPr/>
      </dsp:nvSpPr>
      <dsp:spPr>
        <a:xfrm>
          <a:off x="1452368" y="39979"/>
          <a:ext cx="5115221" cy="5115221"/>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62AA1-4F93-4C28-89A4-7ECADC68A971}">
      <dsp:nvSpPr>
        <dsp:cNvPr id="0" name=""/>
        <dsp:cNvSpPr/>
      </dsp:nvSpPr>
      <dsp:spPr>
        <a:xfrm>
          <a:off x="0" y="15530"/>
          <a:ext cx="2820228" cy="1692136"/>
        </a:xfrm>
        <a:prstGeom prst="roundRect">
          <a:avLst/>
        </a:prstGeom>
        <a:noFill/>
        <a:ln w="19050" cap="flat" cmpd="sng" algn="ctr">
          <a:solidFill>
            <a:srgbClr val="23B8C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1" kern="1200">
              <a:solidFill>
                <a:sysClr val="windowText" lastClr="000000"/>
              </a:solidFill>
            </a:rPr>
            <a:t>Victims and Prisoners’ Act </a:t>
          </a:r>
          <a:r>
            <a:rPr lang="en-GB" sz="1400" b="1" kern="1200">
              <a:solidFill>
                <a:sysClr val="windowText" lastClr="000000"/>
              </a:solidFill>
              <a:latin typeface="Calibri Light" panose="020F0302020204030204"/>
            </a:rPr>
            <a:t>2024 </a:t>
          </a:r>
          <a:r>
            <a:rPr lang="en-GB" sz="1400" b="1" kern="1200">
              <a:solidFill>
                <a:sysClr val="windowText" lastClr="000000"/>
              </a:solidFill>
            </a:rPr>
            <a:t>and other new legislative duties </a:t>
          </a:r>
        </a:p>
        <a:p>
          <a:pPr marL="0" lvl="0" indent="0" algn="ctr" defTabSz="622300">
            <a:lnSpc>
              <a:spcPct val="90000"/>
            </a:lnSpc>
            <a:spcBef>
              <a:spcPct val="0"/>
            </a:spcBef>
            <a:spcAft>
              <a:spcPct val="35000"/>
            </a:spcAft>
            <a:buNone/>
          </a:pPr>
          <a:r>
            <a:rPr lang="en-GB" sz="1400" b="0" kern="1200">
              <a:solidFill>
                <a:sysClr val="windowText" lastClr="000000"/>
              </a:solidFill>
            </a:rPr>
            <a:t>Increasing the roles and responsibilities on PCCs and </a:t>
          </a:r>
          <a:r>
            <a:rPr lang="en-GB" sz="1400" b="0" kern="1200">
              <a:solidFill>
                <a:sysClr val="windowText" lastClr="000000"/>
              </a:solidFill>
              <a:latin typeface="Calibri Light" panose="020F0302020204030204"/>
            </a:rPr>
            <a:t>partners</a:t>
          </a:r>
          <a:r>
            <a:rPr lang="en-GB" sz="1400" b="0" kern="1200">
              <a:solidFill>
                <a:sysClr val="windowText" lastClr="000000"/>
              </a:solidFill>
            </a:rPr>
            <a:t>, with little additional resource.</a:t>
          </a:r>
          <a:endParaRPr lang="en-GB" sz="1400" kern="1200">
            <a:solidFill>
              <a:sysClr val="windowText" lastClr="000000"/>
            </a:solidFill>
          </a:endParaRPr>
        </a:p>
      </dsp:txBody>
      <dsp:txXfrm>
        <a:off x="82603" y="98133"/>
        <a:ext cx="2655022" cy="1526930"/>
      </dsp:txXfrm>
    </dsp:sp>
    <dsp:sp modelId="{C6AB608E-348A-477B-858E-9C969F25346F}">
      <dsp:nvSpPr>
        <dsp:cNvPr id="0" name=""/>
        <dsp:cNvSpPr/>
      </dsp:nvSpPr>
      <dsp:spPr>
        <a:xfrm>
          <a:off x="3102250" y="15530"/>
          <a:ext cx="2820228" cy="1692136"/>
        </a:xfrm>
        <a:prstGeom prst="roundRect">
          <a:avLst/>
        </a:prstGeom>
        <a:noFill/>
        <a:ln w="19050" cap="flat" cmpd="sng" algn="ctr">
          <a:solidFill>
            <a:srgbClr val="23B8C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ysClr val="windowText" lastClr="000000"/>
              </a:solidFill>
            </a:rPr>
            <a:t>Manifesto Commitments </a:t>
          </a:r>
        </a:p>
        <a:p>
          <a:pPr marL="0" lvl="0" indent="0" algn="ctr" defTabSz="622300">
            <a:lnSpc>
              <a:spcPct val="90000"/>
            </a:lnSpc>
            <a:spcBef>
              <a:spcPct val="0"/>
            </a:spcBef>
            <a:spcAft>
              <a:spcPct val="35000"/>
            </a:spcAft>
            <a:buNone/>
          </a:pPr>
          <a:r>
            <a:rPr lang="en-GB" sz="1400" b="0" kern="1200">
              <a:solidFill>
                <a:sysClr val="windowText" lastClr="000000"/>
              </a:solidFill>
            </a:rPr>
            <a:t>Taking away from current levels of resourcing (i.e. legal advocacy for rape victims</a:t>
          </a:r>
          <a:r>
            <a:rPr lang="en-GB" sz="1400" b="0" kern="1200">
              <a:solidFill>
                <a:sysClr val="windowText" lastClr="000000"/>
              </a:solidFill>
              <a:latin typeface="Calibri Light" panose="020F0302020204030204"/>
            </a:rPr>
            <a:t>).</a:t>
          </a:r>
          <a:endParaRPr lang="en-GB" sz="1400" b="0" kern="1200">
            <a:solidFill>
              <a:sysClr val="windowText" lastClr="000000"/>
            </a:solidFill>
          </a:endParaRPr>
        </a:p>
      </dsp:txBody>
      <dsp:txXfrm>
        <a:off x="3184853" y="98133"/>
        <a:ext cx="2655022" cy="1526930"/>
      </dsp:txXfrm>
    </dsp:sp>
    <dsp:sp modelId="{5DBFDFD0-C30C-4FCD-9248-164AEDC5374A}">
      <dsp:nvSpPr>
        <dsp:cNvPr id="0" name=""/>
        <dsp:cNvSpPr/>
      </dsp:nvSpPr>
      <dsp:spPr>
        <a:xfrm>
          <a:off x="6204501" y="15530"/>
          <a:ext cx="2820228" cy="1692136"/>
        </a:xfrm>
        <a:prstGeom prst="roundRect">
          <a:avLst/>
        </a:prstGeom>
        <a:noFill/>
        <a:ln w="19050" cap="flat" cmpd="sng" algn="ctr">
          <a:solidFill>
            <a:srgbClr val="23B8C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Mandatory Reporting Duty for child sexual abuse</a:t>
          </a:r>
          <a:endParaRPr lang="en-GB" sz="1400" kern="1200" dirty="0">
            <a:solidFill>
              <a:sysClr val="windowText" lastClr="000000"/>
            </a:solidFill>
          </a:endParaRPr>
        </a:p>
        <a:p>
          <a:pPr marL="0" lvl="0" indent="0" algn="ctr" defTabSz="622300">
            <a:lnSpc>
              <a:spcPct val="90000"/>
            </a:lnSpc>
            <a:spcBef>
              <a:spcPct val="0"/>
            </a:spcBef>
            <a:spcAft>
              <a:spcPct val="35000"/>
            </a:spcAft>
            <a:buNone/>
          </a:pPr>
          <a:r>
            <a:rPr lang="en-GB" sz="1400" kern="1200" dirty="0">
              <a:solidFill>
                <a:sysClr val="windowText" lastClr="000000"/>
              </a:solidFill>
            </a:rPr>
            <a:t>Leading to a potential increase in referrals for victims.</a:t>
          </a:r>
        </a:p>
      </dsp:txBody>
      <dsp:txXfrm>
        <a:off x="6287104" y="98133"/>
        <a:ext cx="2655022" cy="1526930"/>
      </dsp:txXfrm>
    </dsp:sp>
    <dsp:sp modelId="{ED22AD3C-9190-4E2A-84D5-35A20EBCA019}">
      <dsp:nvSpPr>
        <dsp:cNvPr id="0" name=""/>
        <dsp:cNvSpPr/>
      </dsp:nvSpPr>
      <dsp:spPr>
        <a:xfrm>
          <a:off x="0" y="1989690"/>
          <a:ext cx="2820228" cy="1692136"/>
        </a:xfrm>
        <a:prstGeom prst="roundRect">
          <a:avLst/>
        </a:prstGeom>
        <a:noFill/>
        <a:ln w="19050" cap="flat" cmpd="sng" algn="ctr">
          <a:solidFill>
            <a:srgbClr val="23B8C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ysClr val="windowText" lastClr="000000"/>
              </a:solidFill>
            </a:rPr>
            <a:t>Increased use of AI </a:t>
          </a:r>
        </a:p>
        <a:p>
          <a:pPr marL="0" lvl="0" indent="0" algn="ctr" defTabSz="622300">
            <a:lnSpc>
              <a:spcPct val="90000"/>
            </a:lnSpc>
            <a:spcBef>
              <a:spcPct val="0"/>
            </a:spcBef>
            <a:spcAft>
              <a:spcPct val="35000"/>
            </a:spcAft>
            <a:buNone/>
          </a:pPr>
          <a:r>
            <a:rPr lang="en-GB" sz="1400" kern="1200">
              <a:solidFill>
                <a:sysClr val="windowText" lastClr="000000"/>
              </a:solidFill>
            </a:rPr>
            <a:t>Leading to increased safeguarding concerns and new types of offences that the CJS may not have the levers or </a:t>
          </a:r>
          <a:r>
            <a:rPr lang="en-GB" sz="1400" kern="1200">
              <a:solidFill>
                <a:sysClr val="windowText" lastClr="000000"/>
              </a:solidFill>
              <a:latin typeface="Calibri Light" panose="020F0302020204030204"/>
            </a:rPr>
            <a:t>mechanisims</a:t>
          </a:r>
          <a:r>
            <a:rPr lang="en-GB" sz="1400" kern="1200">
              <a:solidFill>
                <a:sysClr val="windowText" lastClr="000000"/>
              </a:solidFill>
            </a:rPr>
            <a:t> to handle. </a:t>
          </a:r>
        </a:p>
      </dsp:txBody>
      <dsp:txXfrm>
        <a:off x="82603" y="2072293"/>
        <a:ext cx="2655022" cy="1526930"/>
      </dsp:txXfrm>
    </dsp:sp>
    <dsp:sp modelId="{CD876409-6AC6-4113-939F-C450FF274394}">
      <dsp:nvSpPr>
        <dsp:cNvPr id="0" name=""/>
        <dsp:cNvSpPr/>
      </dsp:nvSpPr>
      <dsp:spPr>
        <a:xfrm>
          <a:off x="3102250" y="1989690"/>
          <a:ext cx="2820228" cy="1692136"/>
        </a:xfrm>
        <a:prstGeom prst="roundRect">
          <a:avLst/>
        </a:prstGeom>
        <a:noFill/>
        <a:ln w="19050" cap="flat" cmpd="sng" algn="ctr">
          <a:solidFill>
            <a:srgbClr val="23B8C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Standard Determinate Sentence (SDS) 40</a:t>
          </a:r>
        </a:p>
        <a:p>
          <a:pPr marL="0" lvl="0" indent="0" algn="ctr" defTabSz="622300">
            <a:lnSpc>
              <a:spcPct val="90000"/>
            </a:lnSpc>
            <a:spcBef>
              <a:spcPct val="0"/>
            </a:spcBef>
            <a:spcAft>
              <a:spcPct val="35000"/>
            </a:spcAft>
            <a:buNone/>
          </a:pPr>
          <a:r>
            <a:rPr lang="en-GB" sz="1400" b="0" kern="1200" dirty="0">
              <a:solidFill>
                <a:sysClr val="windowText" lastClr="000000"/>
              </a:solidFill>
            </a:rPr>
            <a:t>Leading to more offenders in the community at an earlier stage, and in greater volume, and victims needing support to cope.  </a:t>
          </a:r>
        </a:p>
      </dsp:txBody>
      <dsp:txXfrm>
        <a:off x="3184853" y="2072293"/>
        <a:ext cx="2655022" cy="1526930"/>
      </dsp:txXfrm>
    </dsp:sp>
    <dsp:sp modelId="{449B11A9-B4C6-4FD9-B12D-7D10BD9CAD87}">
      <dsp:nvSpPr>
        <dsp:cNvPr id="0" name=""/>
        <dsp:cNvSpPr/>
      </dsp:nvSpPr>
      <dsp:spPr>
        <a:xfrm>
          <a:off x="6204501" y="1989690"/>
          <a:ext cx="2820228" cy="1692136"/>
        </a:xfrm>
        <a:prstGeom prst="roundRect">
          <a:avLst/>
        </a:prstGeom>
        <a:noFill/>
        <a:ln w="19050" cap="flat" cmpd="sng" algn="ctr">
          <a:solidFill>
            <a:srgbClr val="23B8C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rPr>
            <a:t>Procurement Act 2023</a:t>
          </a:r>
        </a:p>
        <a:p>
          <a:pPr marL="0" lvl="0" indent="0" algn="ctr" defTabSz="622300">
            <a:lnSpc>
              <a:spcPct val="90000"/>
            </a:lnSpc>
            <a:spcBef>
              <a:spcPct val="0"/>
            </a:spcBef>
            <a:spcAft>
              <a:spcPct val="35000"/>
            </a:spcAft>
            <a:buNone/>
          </a:pPr>
          <a:r>
            <a:rPr lang="en-GB" sz="1400" kern="1200" dirty="0">
              <a:solidFill>
                <a:sysClr val="windowText" lastClr="000000"/>
              </a:solidFill>
            </a:rPr>
            <a:t>Resulting in new procurement regulations for PCCs.</a:t>
          </a:r>
        </a:p>
      </dsp:txBody>
      <dsp:txXfrm>
        <a:off x="6287104" y="2072293"/>
        <a:ext cx="2655022" cy="152693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73DE3-67CC-45D5-A48F-3F64EF5716EC}"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76FAB-C333-464A-8A84-7D72E1FA9C80}" type="slidenum">
              <a:rPr lang="en-GB" smtClean="0"/>
              <a:t>‹#›</a:t>
            </a:fld>
            <a:endParaRPr lang="en-GB"/>
          </a:p>
        </p:txBody>
      </p:sp>
    </p:spTree>
    <p:extLst>
      <p:ext uri="{BB962C8B-B14F-4D97-AF65-F5344CB8AC3E}">
        <p14:creationId xmlns:p14="http://schemas.microsoft.com/office/powerpoint/2010/main" val="215402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376FAB-C333-464A-8A84-7D72E1FA9C80}" type="slidenum">
              <a:rPr lang="en-GB" smtClean="0"/>
              <a:t>1</a:t>
            </a:fld>
            <a:endParaRPr lang="en-GB"/>
          </a:p>
        </p:txBody>
      </p:sp>
    </p:spTree>
    <p:extLst>
      <p:ext uri="{BB962C8B-B14F-4D97-AF65-F5344CB8AC3E}">
        <p14:creationId xmlns:p14="http://schemas.microsoft.com/office/powerpoint/2010/main" val="413943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76FAB-C333-464A-8A84-7D72E1FA9C80}" type="slidenum">
              <a:rPr lang="en-GB" smtClean="0"/>
              <a:t>4</a:t>
            </a:fld>
            <a:endParaRPr lang="en-GB"/>
          </a:p>
        </p:txBody>
      </p:sp>
    </p:spTree>
    <p:extLst>
      <p:ext uri="{BB962C8B-B14F-4D97-AF65-F5344CB8AC3E}">
        <p14:creationId xmlns:p14="http://schemas.microsoft.com/office/powerpoint/2010/main" val="403198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p:txBody>
      </p:sp>
      <p:sp>
        <p:nvSpPr>
          <p:cNvPr id="4" name="Slide Number Placeholder 3"/>
          <p:cNvSpPr>
            <a:spLocks noGrp="1"/>
          </p:cNvSpPr>
          <p:nvPr>
            <p:ph type="sldNum" sz="quarter" idx="5"/>
          </p:nvPr>
        </p:nvSpPr>
        <p:spPr/>
        <p:txBody>
          <a:bodyPr/>
          <a:lstStyle/>
          <a:p>
            <a:fld id="{94376FAB-C333-464A-8A84-7D72E1FA9C80}" type="slidenum">
              <a:rPr lang="en-GB" smtClean="0"/>
              <a:t>7</a:t>
            </a:fld>
            <a:endParaRPr lang="en-GB"/>
          </a:p>
        </p:txBody>
      </p:sp>
    </p:spTree>
    <p:extLst>
      <p:ext uri="{BB962C8B-B14F-4D97-AF65-F5344CB8AC3E}">
        <p14:creationId xmlns:p14="http://schemas.microsoft.com/office/powerpoint/2010/main" val="265028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376FAB-C333-464A-8A84-7D72E1FA9C80}" type="slidenum">
              <a:rPr lang="en-GB" smtClean="0"/>
              <a:t>13</a:t>
            </a:fld>
            <a:endParaRPr lang="en-GB"/>
          </a:p>
        </p:txBody>
      </p:sp>
    </p:spTree>
    <p:extLst>
      <p:ext uri="{BB962C8B-B14F-4D97-AF65-F5344CB8AC3E}">
        <p14:creationId xmlns:p14="http://schemas.microsoft.com/office/powerpoint/2010/main" val="2025088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CC647FB-4B1D-1635-CAB0-1883E82A3A51}"/>
              </a:ext>
            </a:extLst>
          </p:cNvPr>
          <p:cNvSpPr/>
          <p:nvPr userDrawn="1"/>
        </p:nvSpPr>
        <p:spPr>
          <a:xfrm>
            <a:off x="2855934" y="3208939"/>
            <a:ext cx="6526061" cy="2490403"/>
          </a:xfrm>
          <a:prstGeom prst="roundRect">
            <a:avLst/>
          </a:prstGeom>
          <a:solidFill>
            <a:schemeClr val="bg1">
              <a:alpha val="49693"/>
            </a:schemeClr>
          </a:solidFill>
          <a:ln>
            <a:solidFill>
              <a:srgbClr val="23B8C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E64B-1FC5-6C92-9DA6-E03C37F32874}"/>
              </a:ext>
            </a:extLst>
          </p:cNvPr>
          <p:cNvSpPr>
            <a:spLocks noGrp="1"/>
          </p:cNvSpPr>
          <p:nvPr>
            <p:ph type="ctrTitle"/>
          </p:nvPr>
        </p:nvSpPr>
        <p:spPr>
          <a:xfrm>
            <a:off x="2855934" y="3537497"/>
            <a:ext cx="6526061" cy="665688"/>
          </a:xfrm>
        </p:spPr>
        <p:txBody>
          <a:bodyPr anchor="t" anchorCtr="0">
            <a:normAutofit/>
          </a:bodyPr>
          <a:lstStyle>
            <a:lvl1pPr algn="ctr">
              <a:lnSpc>
                <a:spcPct val="100000"/>
              </a:lnSpc>
              <a:defRPr sz="2400" baseline="0"/>
            </a:lvl1pPr>
          </a:lstStyle>
          <a:p>
            <a:r>
              <a:rPr lang="en-GB"/>
              <a:t>Click to edit Master title style</a:t>
            </a:r>
            <a:endParaRPr lang="en-US"/>
          </a:p>
        </p:txBody>
      </p:sp>
      <p:sp>
        <p:nvSpPr>
          <p:cNvPr id="3" name="Subtitle 2">
            <a:extLst>
              <a:ext uri="{FF2B5EF4-FFF2-40B4-BE49-F238E27FC236}">
                <a16:creationId xmlns:a16="http://schemas.microsoft.com/office/drawing/2014/main" id="{D7B0B3E0-9FDF-E781-4C85-E726C74E165F}"/>
              </a:ext>
            </a:extLst>
          </p:cNvPr>
          <p:cNvSpPr>
            <a:spLocks noGrp="1"/>
          </p:cNvSpPr>
          <p:nvPr>
            <p:ph type="subTitle" idx="1"/>
          </p:nvPr>
        </p:nvSpPr>
        <p:spPr>
          <a:xfrm>
            <a:off x="2855934" y="4369218"/>
            <a:ext cx="6526061" cy="1092129"/>
          </a:xfrm>
        </p:spPr>
        <p:txBody>
          <a:bodyPr>
            <a:normAutofit/>
          </a:bodyPr>
          <a:lstStyle>
            <a:lvl1pPr marL="0" indent="0" algn="ctr">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8" name="Subtitle 2">
            <a:extLst>
              <a:ext uri="{FF2B5EF4-FFF2-40B4-BE49-F238E27FC236}">
                <a16:creationId xmlns:a16="http://schemas.microsoft.com/office/drawing/2014/main" id="{767F794D-9C5F-35C3-1CBB-F38A9C140509}"/>
              </a:ext>
            </a:extLst>
          </p:cNvPr>
          <p:cNvSpPr txBox="1">
            <a:spLocks/>
          </p:cNvSpPr>
          <p:nvPr userDrawn="1"/>
        </p:nvSpPr>
        <p:spPr>
          <a:xfrm>
            <a:off x="3384116" y="5717629"/>
            <a:ext cx="3217100" cy="4451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Calibri" panose="020F05020202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b="1" i="0" baseline="0">
                <a:solidFill>
                  <a:srgbClr val="23B8CA"/>
                </a:solidFill>
              </a:rPr>
              <a:t>PCCs Making a Difference | Date</a:t>
            </a:r>
            <a:r>
              <a:rPr lang="en-GB" sz="1200" baseline="0">
                <a:solidFill>
                  <a:srgbClr val="23B8CA"/>
                </a:solidFill>
              </a:rPr>
              <a:t>: 00.00.00</a:t>
            </a:r>
            <a:endParaRPr lang="en-US" sz="1200" baseline="0">
              <a:solidFill>
                <a:srgbClr val="23B8CA"/>
              </a:solidFill>
            </a:endParaRPr>
          </a:p>
        </p:txBody>
      </p:sp>
    </p:spTree>
    <p:extLst>
      <p:ext uri="{BB962C8B-B14F-4D97-AF65-F5344CB8AC3E}">
        <p14:creationId xmlns:p14="http://schemas.microsoft.com/office/powerpoint/2010/main" val="958435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CC647FB-4B1D-1635-CAB0-1883E82A3A51}"/>
              </a:ext>
            </a:extLst>
          </p:cNvPr>
          <p:cNvSpPr/>
          <p:nvPr userDrawn="1"/>
        </p:nvSpPr>
        <p:spPr>
          <a:xfrm>
            <a:off x="2855934" y="3208939"/>
            <a:ext cx="6526061" cy="2490403"/>
          </a:xfrm>
          <a:prstGeom prst="roundRect">
            <a:avLst/>
          </a:prstGeom>
          <a:solidFill>
            <a:schemeClr val="bg1">
              <a:alpha val="5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E64B-1FC5-6C92-9DA6-E03C37F32874}"/>
              </a:ext>
            </a:extLst>
          </p:cNvPr>
          <p:cNvSpPr>
            <a:spLocks noGrp="1"/>
          </p:cNvSpPr>
          <p:nvPr>
            <p:ph type="ctrTitle"/>
          </p:nvPr>
        </p:nvSpPr>
        <p:spPr>
          <a:xfrm>
            <a:off x="2855934" y="3537497"/>
            <a:ext cx="6526061" cy="665688"/>
          </a:xfrm>
        </p:spPr>
        <p:txBody>
          <a:bodyPr anchor="t" anchorCtr="0">
            <a:normAutofit/>
          </a:bodyPr>
          <a:lstStyle>
            <a:lvl1pPr algn="ctr">
              <a:lnSpc>
                <a:spcPct val="100000"/>
              </a:lnSpc>
              <a:defRPr sz="2400" baseline="0"/>
            </a:lvl1pPr>
          </a:lstStyle>
          <a:p>
            <a:r>
              <a:rPr lang="en-GB"/>
              <a:t>Click to edit Master title style</a:t>
            </a:r>
            <a:endParaRPr lang="en-US"/>
          </a:p>
        </p:txBody>
      </p:sp>
      <p:sp>
        <p:nvSpPr>
          <p:cNvPr id="3" name="Subtitle 2">
            <a:extLst>
              <a:ext uri="{FF2B5EF4-FFF2-40B4-BE49-F238E27FC236}">
                <a16:creationId xmlns:a16="http://schemas.microsoft.com/office/drawing/2014/main" id="{D7B0B3E0-9FDF-E781-4C85-E726C74E165F}"/>
              </a:ext>
            </a:extLst>
          </p:cNvPr>
          <p:cNvSpPr>
            <a:spLocks noGrp="1"/>
          </p:cNvSpPr>
          <p:nvPr>
            <p:ph type="subTitle" idx="1"/>
          </p:nvPr>
        </p:nvSpPr>
        <p:spPr>
          <a:xfrm>
            <a:off x="2855934" y="4369218"/>
            <a:ext cx="6526061" cy="1092129"/>
          </a:xfrm>
        </p:spPr>
        <p:txBody>
          <a:bodyPr>
            <a:normAutofit/>
          </a:bodyPr>
          <a:lstStyle>
            <a:lvl1pPr marL="0" indent="0" algn="ctr">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8" name="Subtitle 2">
            <a:extLst>
              <a:ext uri="{FF2B5EF4-FFF2-40B4-BE49-F238E27FC236}">
                <a16:creationId xmlns:a16="http://schemas.microsoft.com/office/drawing/2014/main" id="{767F794D-9C5F-35C3-1CBB-F38A9C140509}"/>
              </a:ext>
            </a:extLst>
          </p:cNvPr>
          <p:cNvSpPr txBox="1">
            <a:spLocks/>
          </p:cNvSpPr>
          <p:nvPr userDrawn="1"/>
        </p:nvSpPr>
        <p:spPr>
          <a:xfrm>
            <a:off x="3384116" y="5717629"/>
            <a:ext cx="3217100" cy="4451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Calibri" panose="020F05020202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200" b="1" i="0" baseline="0">
                <a:solidFill>
                  <a:schemeClr val="bg1"/>
                </a:solidFill>
              </a:rPr>
              <a:t>PCCs Making a Difference | Date</a:t>
            </a:r>
            <a:r>
              <a:rPr lang="en-GB" sz="1200" baseline="0">
                <a:solidFill>
                  <a:schemeClr val="bg1"/>
                </a:solidFill>
              </a:rPr>
              <a:t>: 00.00.00</a:t>
            </a:r>
            <a:endParaRPr lang="en-US" sz="1200" baseline="0">
              <a:solidFill>
                <a:schemeClr val="bg1"/>
              </a:solidFill>
            </a:endParaRPr>
          </a:p>
        </p:txBody>
      </p:sp>
    </p:spTree>
    <p:extLst>
      <p:ext uri="{BB962C8B-B14F-4D97-AF65-F5344CB8AC3E}">
        <p14:creationId xmlns:p14="http://schemas.microsoft.com/office/powerpoint/2010/main" val="1104665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EA580FD-1046-BB55-D3D1-E86B35567BD4}"/>
              </a:ext>
            </a:extLst>
          </p:cNvPr>
          <p:cNvSpPr>
            <a:spLocks noGrp="1"/>
          </p:cNvSpPr>
          <p:nvPr>
            <p:ph type="title"/>
          </p:nvPr>
        </p:nvSpPr>
        <p:spPr>
          <a:xfrm>
            <a:off x="838200" y="904867"/>
            <a:ext cx="10515600" cy="83744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5" name="Text Placeholder 2">
            <a:extLst>
              <a:ext uri="{FF2B5EF4-FFF2-40B4-BE49-F238E27FC236}">
                <a16:creationId xmlns:a16="http://schemas.microsoft.com/office/drawing/2014/main" id="{6A551271-779E-B248-667E-F845504D0E3B}"/>
              </a:ext>
            </a:extLst>
          </p:cNvPr>
          <p:cNvSpPr>
            <a:spLocks noGrp="1"/>
          </p:cNvSpPr>
          <p:nvPr>
            <p:ph idx="1"/>
          </p:nvPr>
        </p:nvSpPr>
        <p:spPr>
          <a:xfrm>
            <a:off x="838200" y="1834019"/>
            <a:ext cx="10515600" cy="4351338"/>
          </a:xfrm>
          <a:prstGeom prst="rect">
            <a:avLst/>
          </a:prstGeom>
        </p:spPr>
        <p:txBody>
          <a:bodyPr vert="horz" lIns="91440" tIns="45720" rIns="91440" bIns="45720" rtlCol="0">
            <a:normAutofit/>
          </a:bodyPr>
          <a:lstStyle>
            <a:lvl2pPr marL="358775" indent="0">
              <a:buFont typeface="Arial" panose="020B0604020202020204" pitchFamily="34" charset="0"/>
              <a:buChar char="•"/>
              <a:defRPr sz="2600"/>
            </a:lvl2pPr>
            <a:lvl3pPr marL="808038" indent="0">
              <a:buNone/>
              <a:defRPr sz="2600"/>
            </a:lvl3p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en-US" altLang="en-US" sz="2800" b="1"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Click to edit Master text styles</a:t>
            </a:r>
          </a:p>
          <a:p>
            <a:pPr marL="873125" marR="0" lvl="1" indent="-514350" algn="l" defTabSz="914400" rtl="0" eaLnBrk="1" fontAlgn="base" latinLnBrk="0" hangingPunct="1">
              <a:lnSpc>
                <a:spcPct val="100000"/>
              </a:lnSpc>
              <a:spcBef>
                <a:spcPts val="600"/>
              </a:spcBef>
              <a:spcAft>
                <a:spcPts val="600"/>
              </a:spcAft>
              <a:buClr>
                <a:srgbClr val="BBE0E3">
                  <a:lumMod val="50000"/>
                </a:srgbClr>
              </a:buClr>
              <a:buSzTx/>
              <a:tabLst/>
              <a:defRPr/>
            </a:pPr>
            <a:r>
              <a:rPr kumimoji="0" lang="en-US" altLang="en-US" sz="26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Second level</a:t>
            </a:r>
          </a:p>
          <a:p>
            <a:pPr marL="1077913" marR="0" lvl="2" indent="-269875" algn="l" defTabSz="914400" rtl="0" eaLnBrk="1" fontAlgn="base" latinLnBrk="0" hangingPunct="1">
              <a:lnSpc>
                <a:spcPct val="100000"/>
              </a:lnSpc>
              <a:spcBef>
                <a:spcPts val="600"/>
              </a:spcBef>
              <a:spcAft>
                <a:spcPts val="600"/>
              </a:spcAft>
              <a:buClr>
                <a:srgbClr val="00ACA8"/>
              </a:buClr>
              <a:buSzTx/>
              <a:buFont typeface="Wingdings" panose="05000000000000000000" pitchFamily="2" charset="2"/>
              <a:buChar char="§"/>
              <a:tabLst/>
              <a:defRPr/>
            </a:pPr>
            <a:r>
              <a:rPr kumimoji="0" lang="en-US" altLang="en-US" sz="24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Third level</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Fifth level</a:t>
            </a:r>
            <a:endParaRPr lang="en-US"/>
          </a:p>
        </p:txBody>
      </p:sp>
    </p:spTree>
    <p:extLst>
      <p:ext uri="{BB962C8B-B14F-4D97-AF65-F5344CB8AC3E}">
        <p14:creationId xmlns:p14="http://schemas.microsoft.com/office/powerpoint/2010/main" val="558362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60FE-430F-8694-3F15-30E53518F2E8}"/>
              </a:ext>
            </a:extLst>
          </p:cNvPr>
          <p:cNvSpPr>
            <a:spLocks noGrp="1"/>
          </p:cNvSpPr>
          <p:nvPr>
            <p:ph type="title"/>
          </p:nvPr>
        </p:nvSpPr>
        <p:spPr>
          <a:xfrm>
            <a:off x="286109" y="1199169"/>
            <a:ext cx="11500882" cy="729839"/>
          </a:xfrm>
        </p:spPr>
        <p:txBody>
          <a:bodyPr>
            <a:normAutofit/>
          </a:bodyPr>
          <a:lstStyle>
            <a:lvl1pPr>
              <a:defRPr sz="3300" b="1" i="0" baseline="0">
                <a:solidFill>
                  <a:schemeClr val="bg1"/>
                </a:solidFill>
                <a:latin typeface="Calibri" panose="020F050202020403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14F684-12C6-D6C3-C3F5-54CF86A18E88}"/>
              </a:ext>
            </a:extLst>
          </p:cNvPr>
          <p:cNvSpPr>
            <a:spLocks noGrp="1"/>
          </p:cNvSpPr>
          <p:nvPr>
            <p:ph idx="1"/>
          </p:nvPr>
        </p:nvSpPr>
        <p:spPr>
          <a:xfrm>
            <a:off x="286108" y="2121051"/>
            <a:ext cx="11500883" cy="4167015"/>
          </a:xfrm>
        </p:spPr>
        <p:txBody>
          <a:bodyPr/>
          <a:lstStyle>
            <a:lvl1pPr>
              <a:defRPr baseline="0">
                <a:solidFill>
                  <a:schemeClr val="bg1"/>
                </a:solidFill>
                <a:latin typeface="Calibri" panose="020F0502020204030204" pitchFamily="34" charset="0"/>
              </a:defRPr>
            </a:lvl1pPr>
            <a:lvl2pPr>
              <a:defRPr baseline="0">
                <a:solidFill>
                  <a:schemeClr val="bg1"/>
                </a:solidFill>
                <a:latin typeface="Calibri" panose="020F0502020204030204" pitchFamily="34" charset="0"/>
              </a:defRPr>
            </a:lvl2pPr>
            <a:lvl3pPr>
              <a:defRPr baseline="0">
                <a:solidFill>
                  <a:schemeClr val="bg1"/>
                </a:solidFill>
                <a:latin typeface="Calibri" panose="020F0502020204030204" pitchFamily="34" charset="0"/>
              </a:defRPr>
            </a:lvl3pPr>
            <a:lvl4pPr>
              <a:defRPr baseline="0">
                <a:solidFill>
                  <a:schemeClr val="bg1"/>
                </a:solidFill>
                <a:latin typeface="Calibri" panose="020F0502020204030204" pitchFamily="34" charset="0"/>
              </a:defRPr>
            </a:lvl4pPr>
            <a:lvl5pPr>
              <a:defRPr baseline="0">
                <a:solidFill>
                  <a:schemeClr val="bg1"/>
                </a:solidFill>
                <a:latin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4575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7BEA-4CB1-AF90-59F3-FE656F234F5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4096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FE5C6-B5BA-CB7D-C356-EF2E5E02D877}"/>
              </a:ext>
            </a:extLst>
          </p:cNvPr>
          <p:cNvSpPr>
            <a:spLocks noGrp="1"/>
          </p:cNvSpPr>
          <p:nvPr>
            <p:ph type="title"/>
          </p:nvPr>
        </p:nvSpPr>
        <p:spPr>
          <a:xfrm>
            <a:off x="838200" y="904867"/>
            <a:ext cx="10515600" cy="83744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693419-7F62-6CE1-B42F-8D3145BB923A}"/>
              </a:ext>
            </a:extLst>
          </p:cNvPr>
          <p:cNvSpPr>
            <a:spLocks noGrp="1"/>
          </p:cNvSpPr>
          <p:nvPr>
            <p:ph type="body" idx="1"/>
          </p:nvPr>
        </p:nvSpPr>
        <p:spPr>
          <a:xfrm>
            <a:off x="838200" y="1834019"/>
            <a:ext cx="10515600" cy="4351338"/>
          </a:xfrm>
          <a:prstGeom prst="rect">
            <a:avLst/>
          </a:prstGeom>
        </p:spPr>
        <p:txBody>
          <a:bodyPr vert="horz" lIns="91440" tIns="45720" rIns="91440" bIns="45720" rtlCol="0">
            <a:normAutofit/>
          </a:body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en-US" altLang="en-US" sz="2800" b="1"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Title</a:t>
            </a:r>
          </a:p>
          <a:p>
            <a:pPr marL="873125" marR="0" lvl="1" indent="-514350" algn="l" defTabSz="914400" rtl="0" eaLnBrk="1" fontAlgn="base" latinLnBrk="0" hangingPunct="1">
              <a:lnSpc>
                <a:spcPct val="100000"/>
              </a:lnSpc>
              <a:spcBef>
                <a:spcPts val="600"/>
              </a:spcBef>
              <a:spcAft>
                <a:spcPts val="600"/>
              </a:spcAft>
              <a:buClr>
                <a:srgbClr val="BBE0E3">
                  <a:lumMod val="50000"/>
                </a:srgbClr>
              </a:buClr>
              <a:buSzTx/>
              <a:tabLst/>
              <a:defRPr/>
            </a:pPr>
            <a:r>
              <a:rPr kumimoji="0" lang="en-US" altLang="en-US" sz="26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Second</a:t>
            </a:r>
          </a:p>
          <a:p>
            <a:pPr marL="1077913" marR="0" lvl="2" indent="-269875" algn="l" defTabSz="914400" rtl="0" eaLnBrk="1" fontAlgn="base" latinLnBrk="0" hangingPunct="1">
              <a:lnSpc>
                <a:spcPct val="100000"/>
              </a:lnSpc>
              <a:spcBef>
                <a:spcPts val="600"/>
              </a:spcBef>
              <a:spcAft>
                <a:spcPts val="600"/>
              </a:spcAft>
              <a:buClr>
                <a:srgbClr val="00ACA8"/>
              </a:buClr>
              <a:buSzTx/>
              <a:buFont typeface="Wingdings" panose="05000000000000000000" pitchFamily="2" charset="2"/>
              <a:buChar char="§"/>
              <a:tabLst/>
              <a:defRPr/>
            </a:pPr>
            <a:r>
              <a:rPr kumimoji="0" lang="en-US" altLang="en-US" sz="24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Third</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Fourth</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0000"/>
                </a:solidFill>
                <a:effectLst/>
                <a:uLnTx/>
                <a:uFillTx/>
                <a:latin typeface="Calibri" panose="020F0502020204030204" pitchFamily="34" charset="0"/>
                <a:ea typeface="ＭＳ Ｐゴシック"/>
                <a:cs typeface="Calibri" panose="020F0502020204030204" pitchFamily="34" charset="0"/>
              </a:rPr>
              <a:t>Fifth</a:t>
            </a:r>
            <a:endParaRPr lang="en-US"/>
          </a:p>
        </p:txBody>
      </p:sp>
    </p:spTree>
    <p:extLst>
      <p:ext uri="{BB962C8B-B14F-4D97-AF65-F5344CB8AC3E}">
        <p14:creationId xmlns:p14="http://schemas.microsoft.com/office/powerpoint/2010/main" val="21939213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Lst>
  <p:txStyles>
    <p:titleStyle>
      <a:lvl1pPr algn="l" defTabSz="914400" rtl="0" eaLnBrk="1" latinLnBrk="0" hangingPunct="1">
        <a:lnSpc>
          <a:spcPct val="90000"/>
        </a:lnSpc>
        <a:spcBef>
          <a:spcPct val="0"/>
        </a:spcBef>
        <a:buNone/>
        <a:defRPr sz="3200" b="1" i="0" kern="1200" baseline="0">
          <a:solidFill>
            <a:srgbClr val="23B8CA"/>
          </a:solidFill>
          <a:latin typeface="Calibri" panose="020F0502020204030204" pitchFamily="34"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358775" indent="0" algn="l" defTabSz="808038" rtl="0" eaLnBrk="1" latinLnBrk="0" hangingPunct="1">
        <a:lnSpc>
          <a:spcPct val="90000"/>
        </a:lnSpc>
        <a:spcBef>
          <a:spcPts val="500"/>
        </a:spcBef>
        <a:buClr>
          <a:srgbClr val="23B8CA"/>
        </a:buClr>
        <a:buFont typeface="Arial" panose="020B0604020202020204" pitchFamily="34" charset="0"/>
        <a:buChar char="•"/>
        <a:tabLst>
          <a:tab pos="1257300" algn="l"/>
        </a:tabLst>
        <a:defRPr sz="2800" kern="1200" baseline="0">
          <a:solidFill>
            <a:schemeClr val="tx1"/>
          </a:solidFill>
          <a:latin typeface="Calibri" panose="020F0502020204030204" pitchFamily="34" charset="0"/>
          <a:ea typeface="+mn-ea"/>
          <a:cs typeface="+mn-cs"/>
        </a:defRPr>
      </a:lvl2pPr>
      <a:lvl3pPr marL="1150938" indent="-3429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la.thomas@apccs.police.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aya.remek@apccs.police.uk"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victims-funding-strategy/victims-funding-strate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2573-D92D-1C51-960D-FF00ADC86CD3}"/>
              </a:ext>
            </a:extLst>
          </p:cNvPr>
          <p:cNvSpPr>
            <a:spLocks noGrp="1"/>
          </p:cNvSpPr>
          <p:nvPr>
            <p:ph type="ctrTitle"/>
          </p:nvPr>
        </p:nvSpPr>
        <p:spPr>
          <a:xfrm>
            <a:off x="2832968" y="3770563"/>
            <a:ext cx="6526061" cy="1182962"/>
          </a:xfrm>
        </p:spPr>
        <p:txBody>
          <a:bodyPr>
            <a:normAutofit fontScale="90000"/>
          </a:bodyPr>
          <a:lstStyle/>
          <a:p>
            <a:r>
              <a:rPr lang="en-US" sz="3100" dirty="0"/>
              <a:t>Future Funding of Victims’ Services</a:t>
            </a:r>
            <a:br>
              <a:rPr lang="en-US" sz="3100" dirty="0"/>
            </a:br>
            <a:r>
              <a:rPr lang="en-US" sz="3100" dirty="0"/>
              <a:t>Evidence Gathering Exercise</a:t>
            </a:r>
            <a:br>
              <a:rPr lang="en-US" sz="3200" dirty="0"/>
            </a:br>
            <a:r>
              <a:rPr lang="en-US" sz="3200" dirty="0"/>
              <a:t>Summary Report and Recommendations </a:t>
            </a:r>
            <a:endParaRPr lang="en-US" dirty="0"/>
          </a:p>
        </p:txBody>
      </p:sp>
      <p:sp>
        <p:nvSpPr>
          <p:cNvPr id="4" name="TextBox 3">
            <a:extLst>
              <a:ext uri="{FF2B5EF4-FFF2-40B4-BE49-F238E27FC236}">
                <a16:creationId xmlns:a16="http://schemas.microsoft.com/office/drawing/2014/main" id="{BB3B193A-3D94-1AFC-ED53-42F8448C3E69}"/>
              </a:ext>
            </a:extLst>
          </p:cNvPr>
          <p:cNvSpPr txBox="1"/>
          <p:nvPr/>
        </p:nvSpPr>
        <p:spPr>
          <a:xfrm>
            <a:off x="5559104" y="5732968"/>
            <a:ext cx="1073791" cy="253916"/>
          </a:xfrm>
          <a:prstGeom prst="rect">
            <a:avLst/>
          </a:prstGeom>
          <a:solidFill>
            <a:schemeClr val="bg1"/>
          </a:solidFill>
        </p:spPr>
        <p:txBody>
          <a:bodyPr wrap="square" rtlCol="0">
            <a:spAutoFit/>
          </a:bodyPr>
          <a:lstStyle/>
          <a:p>
            <a:r>
              <a:rPr lang="en-GB" sz="1050" b="1" dirty="0">
                <a:solidFill>
                  <a:srgbClr val="23B8CA"/>
                </a:solidFill>
              </a:rPr>
              <a:t>10/09/2024</a:t>
            </a:r>
          </a:p>
        </p:txBody>
      </p:sp>
      <p:sp>
        <p:nvSpPr>
          <p:cNvPr id="5" name="TextBox 4">
            <a:extLst>
              <a:ext uri="{FF2B5EF4-FFF2-40B4-BE49-F238E27FC236}">
                <a16:creationId xmlns:a16="http://schemas.microsoft.com/office/drawing/2014/main" id="{3C7D35BA-56E7-6EBB-5CE0-0C64B184958E}"/>
              </a:ext>
            </a:extLst>
          </p:cNvPr>
          <p:cNvSpPr txBox="1"/>
          <p:nvPr/>
        </p:nvSpPr>
        <p:spPr>
          <a:xfrm>
            <a:off x="9262211" y="6294137"/>
            <a:ext cx="6097604" cy="461665"/>
          </a:xfrm>
          <a:prstGeom prst="rect">
            <a:avLst/>
          </a:prstGeom>
          <a:noFill/>
        </p:spPr>
        <p:txBody>
          <a:bodyPr wrap="square">
            <a:spAutoFit/>
          </a:bodyPr>
          <a:lstStyle/>
          <a:p>
            <a:r>
              <a:rPr lang="en-GB" sz="1200" dirty="0"/>
              <a:t>Ella Thomas, </a:t>
            </a:r>
            <a:r>
              <a:rPr lang="en-GB" sz="1200" dirty="0">
                <a:hlinkClick r:id="rId3"/>
              </a:rPr>
              <a:t>ella.thomas@apccs.police.uk</a:t>
            </a:r>
            <a:r>
              <a:rPr lang="en-GB" sz="1200" dirty="0"/>
              <a:t> </a:t>
            </a:r>
          </a:p>
          <a:p>
            <a:r>
              <a:rPr lang="en-GB" sz="1200" dirty="0"/>
              <a:t>Kaya Remek, </a:t>
            </a:r>
            <a:r>
              <a:rPr lang="en-GB" sz="1200" dirty="0">
                <a:hlinkClick r:id="rId4"/>
              </a:rPr>
              <a:t>kaya.remek@apccs.police.uk</a:t>
            </a:r>
            <a:r>
              <a:rPr lang="en-GB" sz="1200" dirty="0"/>
              <a:t> </a:t>
            </a:r>
          </a:p>
        </p:txBody>
      </p:sp>
    </p:spTree>
    <p:extLst>
      <p:ext uri="{BB962C8B-B14F-4D97-AF65-F5344CB8AC3E}">
        <p14:creationId xmlns:p14="http://schemas.microsoft.com/office/powerpoint/2010/main" val="35564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D8AB-30E6-97F3-8B16-FE43AC80306A}"/>
              </a:ext>
            </a:extLst>
          </p:cNvPr>
          <p:cNvSpPr>
            <a:spLocks noGrp="1"/>
          </p:cNvSpPr>
          <p:nvPr>
            <p:ph type="title"/>
          </p:nvPr>
        </p:nvSpPr>
        <p:spPr>
          <a:xfrm>
            <a:off x="1828799" y="288930"/>
            <a:ext cx="10515600" cy="837443"/>
          </a:xfrm>
        </p:spPr>
        <p:txBody>
          <a:bodyPr>
            <a:normAutofit/>
          </a:bodyPr>
          <a:lstStyle/>
          <a:p>
            <a:r>
              <a:rPr lang="en-GB" dirty="0"/>
              <a:t>Impacts - Workforce</a:t>
            </a:r>
          </a:p>
        </p:txBody>
      </p:sp>
      <p:graphicFrame>
        <p:nvGraphicFramePr>
          <p:cNvPr id="5" name="Diagram 4">
            <a:extLst>
              <a:ext uri="{FF2B5EF4-FFF2-40B4-BE49-F238E27FC236}">
                <a16:creationId xmlns:a16="http://schemas.microsoft.com/office/drawing/2014/main" id="{804F4939-641A-2346-1582-0DE80656A2CF}"/>
              </a:ext>
            </a:extLst>
          </p:cNvPr>
          <p:cNvGraphicFramePr/>
          <p:nvPr>
            <p:extLst>
              <p:ext uri="{D42A27DB-BD31-4B8C-83A1-F6EECF244321}">
                <p14:modId xmlns:p14="http://schemas.microsoft.com/office/powerpoint/2010/main" val="2133771732"/>
              </p:ext>
            </p:extLst>
          </p:nvPr>
        </p:nvGraphicFramePr>
        <p:xfrm>
          <a:off x="192418" y="1424677"/>
          <a:ext cx="11242395" cy="430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44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7539-F18F-C3C5-1088-41607E614EAE}"/>
              </a:ext>
            </a:extLst>
          </p:cNvPr>
          <p:cNvSpPr>
            <a:spLocks noGrp="1"/>
          </p:cNvSpPr>
          <p:nvPr>
            <p:ph type="title"/>
          </p:nvPr>
        </p:nvSpPr>
        <p:spPr>
          <a:xfrm>
            <a:off x="1598596" y="332523"/>
            <a:ext cx="7670532" cy="837443"/>
          </a:xfrm>
        </p:spPr>
        <p:txBody>
          <a:bodyPr>
            <a:normAutofit/>
          </a:bodyPr>
          <a:lstStyle/>
          <a:p>
            <a:r>
              <a:rPr lang="en-GB" dirty="0"/>
              <a:t>Impacts - Victims’ Outcomes</a:t>
            </a:r>
          </a:p>
        </p:txBody>
      </p:sp>
      <p:graphicFrame>
        <p:nvGraphicFramePr>
          <p:cNvPr id="15" name="Diagram 14">
            <a:extLst>
              <a:ext uri="{FF2B5EF4-FFF2-40B4-BE49-F238E27FC236}">
                <a16:creationId xmlns:a16="http://schemas.microsoft.com/office/drawing/2014/main" id="{EFB5206B-9C46-D8E5-0B82-065460EE0527}"/>
              </a:ext>
            </a:extLst>
          </p:cNvPr>
          <p:cNvGraphicFramePr/>
          <p:nvPr>
            <p:extLst>
              <p:ext uri="{D42A27DB-BD31-4B8C-83A1-F6EECF244321}">
                <p14:modId xmlns:p14="http://schemas.microsoft.com/office/powerpoint/2010/main" val="2007171719"/>
              </p:ext>
            </p:extLst>
          </p:nvPr>
        </p:nvGraphicFramePr>
        <p:xfrm>
          <a:off x="2032000" y="11744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a:extLst>
              <a:ext uri="{FF2B5EF4-FFF2-40B4-BE49-F238E27FC236}">
                <a16:creationId xmlns:a16="http://schemas.microsoft.com/office/drawing/2014/main" id="{72DA83C0-3288-FCA9-18EB-5DE629649895}"/>
              </a:ext>
            </a:extLst>
          </p:cNvPr>
          <p:cNvSpPr txBox="1"/>
          <p:nvPr/>
        </p:nvSpPr>
        <p:spPr>
          <a:xfrm>
            <a:off x="5361271" y="2969394"/>
            <a:ext cx="914400" cy="914400"/>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257670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5AA1693-CC0B-92ED-2517-AFDF7974889B}"/>
              </a:ext>
            </a:extLst>
          </p:cNvPr>
          <p:cNvPicPr>
            <a:picLocks noGrp="1" noChangeAspect="1"/>
          </p:cNvPicPr>
          <p:nvPr>
            <p:ph idx="1"/>
          </p:nvPr>
        </p:nvPicPr>
        <p:blipFill>
          <a:blip r:embed="rId3"/>
          <a:stretch>
            <a:fillRect/>
          </a:stretch>
        </p:blipFill>
        <p:spPr>
          <a:xfrm>
            <a:off x="2478156" y="803911"/>
            <a:ext cx="7235687" cy="5439491"/>
          </a:xfrm>
          <a:ln w="12700">
            <a:noFill/>
          </a:ln>
        </p:spPr>
      </p:pic>
      <p:sp>
        <p:nvSpPr>
          <p:cNvPr id="2" name="Title 1">
            <a:extLst>
              <a:ext uri="{FF2B5EF4-FFF2-40B4-BE49-F238E27FC236}">
                <a16:creationId xmlns:a16="http://schemas.microsoft.com/office/drawing/2014/main" id="{1EAC6AFC-18EA-BC52-12FA-A27B19FD30C5}"/>
              </a:ext>
            </a:extLst>
          </p:cNvPr>
          <p:cNvSpPr>
            <a:spLocks noGrp="1"/>
          </p:cNvSpPr>
          <p:nvPr>
            <p:ph type="title"/>
          </p:nvPr>
        </p:nvSpPr>
        <p:spPr>
          <a:xfrm>
            <a:off x="1809750" y="315616"/>
            <a:ext cx="10515600" cy="837443"/>
          </a:xfrm>
        </p:spPr>
        <p:txBody>
          <a:bodyPr/>
          <a:lstStyle/>
          <a:p>
            <a:r>
              <a:rPr lang="en-US">
                <a:latin typeface="Calibri"/>
                <a:ea typeface="Calibri"/>
                <a:cs typeface="Calibri"/>
              </a:rPr>
              <a:t>PCCs Actions – Addressing Challenges</a:t>
            </a:r>
            <a:endParaRPr lang="en-US"/>
          </a:p>
        </p:txBody>
      </p:sp>
      <p:sp>
        <p:nvSpPr>
          <p:cNvPr id="3" name="Rectangle 1">
            <a:extLst>
              <a:ext uri="{FF2B5EF4-FFF2-40B4-BE49-F238E27FC236}">
                <a16:creationId xmlns:a16="http://schemas.microsoft.com/office/drawing/2014/main" id="{DF341AD8-A9B2-6F4C-5A93-E3EF59E8BD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59887393-C153-0D92-709E-C7853D336EF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a:extLst>
              <a:ext uri="{FF2B5EF4-FFF2-40B4-BE49-F238E27FC236}">
                <a16:creationId xmlns:a16="http://schemas.microsoft.com/office/drawing/2014/main" id="{AD6596C3-6828-24FB-8072-33E5503855B4}"/>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1715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8FEC-CB89-361B-FCBE-2F817CE84BBE}"/>
              </a:ext>
            </a:extLst>
          </p:cNvPr>
          <p:cNvSpPr>
            <a:spLocks noGrp="1"/>
          </p:cNvSpPr>
          <p:nvPr>
            <p:ph type="title"/>
          </p:nvPr>
        </p:nvSpPr>
        <p:spPr>
          <a:xfrm>
            <a:off x="1676400" y="254378"/>
            <a:ext cx="10515600" cy="837443"/>
          </a:xfrm>
        </p:spPr>
        <p:txBody>
          <a:bodyPr/>
          <a:lstStyle/>
          <a:p>
            <a:r>
              <a:rPr lang="en-GB">
                <a:latin typeface="Calibri"/>
                <a:ea typeface="Calibri"/>
                <a:cs typeface="Calibri"/>
              </a:rPr>
              <a:t>Emerging Risks</a:t>
            </a:r>
            <a:endParaRPr lang="en-GB"/>
          </a:p>
        </p:txBody>
      </p:sp>
      <p:graphicFrame>
        <p:nvGraphicFramePr>
          <p:cNvPr id="4" name="Content Placeholder 3">
            <a:extLst>
              <a:ext uri="{FF2B5EF4-FFF2-40B4-BE49-F238E27FC236}">
                <a16:creationId xmlns:a16="http://schemas.microsoft.com/office/drawing/2014/main" id="{07647D89-0843-4767-17B2-4AEE9A5422E5}"/>
              </a:ext>
            </a:extLst>
          </p:cNvPr>
          <p:cNvGraphicFramePr>
            <a:graphicFrameLocks noGrp="1"/>
          </p:cNvGraphicFramePr>
          <p:nvPr>
            <p:ph idx="1"/>
            <p:extLst>
              <p:ext uri="{D42A27DB-BD31-4B8C-83A1-F6EECF244321}">
                <p14:modId xmlns:p14="http://schemas.microsoft.com/office/powerpoint/2010/main" val="1433456344"/>
              </p:ext>
            </p:extLst>
          </p:nvPr>
        </p:nvGraphicFramePr>
        <p:xfrm>
          <a:off x="1090197" y="1760615"/>
          <a:ext cx="9024730" cy="3697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3806E8E-2CE5-8D45-7F53-7E4E298580D3}"/>
              </a:ext>
            </a:extLst>
          </p:cNvPr>
          <p:cNvSpPr txBox="1"/>
          <p:nvPr/>
        </p:nvSpPr>
        <p:spPr>
          <a:xfrm>
            <a:off x="921232" y="1091821"/>
            <a:ext cx="9952177" cy="584775"/>
          </a:xfrm>
          <a:prstGeom prst="rect">
            <a:avLst/>
          </a:prstGeom>
          <a:noFill/>
        </p:spPr>
        <p:txBody>
          <a:bodyPr wrap="square" lIns="91440" tIns="45720" rIns="91440" bIns="45720" rtlCol="0" anchor="t">
            <a:spAutoFit/>
          </a:bodyPr>
          <a:lstStyle/>
          <a:p>
            <a:r>
              <a:rPr lang="en-GB" sz="1600" dirty="0"/>
              <a:t>In responding </a:t>
            </a:r>
            <a:r>
              <a:rPr lang="en-GB" sz="1600"/>
              <a:t>to </a:t>
            </a:r>
            <a:r>
              <a:rPr lang="en-GB" sz="1600" dirty="0"/>
              <a:t>the call for evidence, PCCs identified some emerging risks which may impact future demand and resource, including:</a:t>
            </a:r>
          </a:p>
        </p:txBody>
      </p:sp>
      <p:sp>
        <p:nvSpPr>
          <p:cNvPr id="5" name="TextBox 4">
            <a:extLst>
              <a:ext uri="{FF2B5EF4-FFF2-40B4-BE49-F238E27FC236}">
                <a16:creationId xmlns:a16="http://schemas.microsoft.com/office/drawing/2014/main" id="{8AEDEF24-EC9D-6DFA-6D89-61B5414F0CA5}"/>
              </a:ext>
            </a:extLst>
          </p:cNvPr>
          <p:cNvSpPr txBox="1"/>
          <p:nvPr/>
        </p:nvSpPr>
        <p:spPr>
          <a:xfrm>
            <a:off x="921232" y="5541992"/>
            <a:ext cx="9952177" cy="830997"/>
          </a:xfrm>
          <a:prstGeom prst="rect">
            <a:avLst/>
          </a:prstGeom>
          <a:noFill/>
        </p:spPr>
        <p:txBody>
          <a:bodyPr wrap="square" lIns="91440" tIns="45720" rIns="91440" bIns="45720" rtlCol="0" anchor="t">
            <a:spAutoFit/>
          </a:bodyPr>
          <a:lstStyle/>
          <a:p>
            <a:r>
              <a:rPr lang="en-GB" sz="1600" dirty="0"/>
              <a:t>These </a:t>
            </a:r>
            <a:r>
              <a:rPr lang="en-GB" sz="1600"/>
              <a:t>risks </a:t>
            </a:r>
            <a:r>
              <a:rPr lang="en-GB" sz="1600" dirty="0"/>
              <a:t>may also create opportunities</a:t>
            </a:r>
            <a:r>
              <a:rPr lang="en-GB" sz="1600"/>
              <a:t>,</a:t>
            </a:r>
            <a:r>
              <a:rPr lang="en-GB" sz="1600" dirty="0"/>
              <a:t> including an increased use of AI and technology to create efficiencies and </a:t>
            </a:r>
            <a:r>
              <a:rPr lang="en-GB" sz="1600"/>
              <a:t>innovations</a:t>
            </a:r>
            <a:r>
              <a:rPr lang="en-GB" sz="1600" dirty="0"/>
              <a:t>, new legislative and manifesto commitments that drive progress for victims and enhance the ability for partners to better work together locally. </a:t>
            </a:r>
          </a:p>
        </p:txBody>
      </p:sp>
    </p:spTree>
    <p:extLst>
      <p:ext uri="{BB962C8B-B14F-4D97-AF65-F5344CB8AC3E}">
        <p14:creationId xmlns:p14="http://schemas.microsoft.com/office/powerpoint/2010/main" val="83741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F441-6E03-6E13-CC26-E3FAE88B3CEE}"/>
              </a:ext>
            </a:extLst>
          </p:cNvPr>
          <p:cNvSpPr>
            <a:spLocks noGrp="1"/>
          </p:cNvSpPr>
          <p:nvPr>
            <p:ph type="title"/>
          </p:nvPr>
        </p:nvSpPr>
        <p:spPr>
          <a:xfrm>
            <a:off x="1676400" y="352417"/>
            <a:ext cx="10515600" cy="837443"/>
          </a:xfrm>
        </p:spPr>
        <p:txBody>
          <a:bodyPr/>
          <a:lstStyle/>
          <a:p>
            <a:r>
              <a:rPr lang="en-GB" dirty="0"/>
              <a:t>Draft Recommendations: 1</a:t>
            </a:r>
          </a:p>
        </p:txBody>
      </p:sp>
      <p:graphicFrame>
        <p:nvGraphicFramePr>
          <p:cNvPr id="3" name="Table 2">
            <a:extLst>
              <a:ext uri="{FF2B5EF4-FFF2-40B4-BE49-F238E27FC236}">
                <a16:creationId xmlns:a16="http://schemas.microsoft.com/office/drawing/2014/main" id="{F70E3C00-1D3B-1B3D-4944-1A3263649F30}"/>
              </a:ext>
            </a:extLst>
          </p:cNvPr>
          <p:cNvGraphicFramePr>
            <a:graphicFrameLocks noGrp="1"/>
          </p:cNvGraphicFramePr>
          <p:nvPr>
            <p:extLst>
              <p:ext uri="{D42A27DB-BD31-4B8C-83A1-F6EECF244321}">
                <p14:modId xmlns:p14="http://schemas.microsoft.com/office/powerpoint/2010/main" val="1076654252"/>
              </p:ext>
            </p:extLst>
          </p:nvPr>
        </p:nvGraphicFramePr>
        <p:xfrm>
          <a:off x="725556" y="1212575"/>
          <a:ext cx="10402521" cy="2182443"/>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dirty="0"/>
                        <a:t>Delivery</a:t>
                      </a:r>
                      <a:endParaRPr lang="en-GB" sz="1200" dirty="0">
                        <a:latin typeface="+mn-lt"/>
                      </a:endParaRPr>
                    </a:p>
                  </a:txBody>
                  <a:tcPr>
                    <a:solidFill>
                      <a:srgbClr val="23B8CA"/>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tx1"/>
                          </a:solidFill>
                        </a:rPr>
                        <a:t>No.</a:t>
                      </a:r>
                      <a:endParaRPr lang="en-GB" sz="1200" b="1" kern="1200" dirty="0">
                        <a:solidFill>
                          <a:schemeClr val="tx1"/>
                        </a:solidFill>
                        <a:latin typeface="+mn-lt"/>
                        <a:ea typeface="+mn-ea"/>
                        <a:cs typeface="+mn-cs"/>
                      </a:endParaRPr>
                    </a:p>
                  </a:txBody>
                  <a:tcPr>
                    <a:solidFill>
                      <a:srgbClr val="C7F0F5"/>
                    </a:solidFill>
                  </a:tcPr>
                </a:tc>
                <a:tc>
                  <a:txBody>
                    <a:bodyPr/>
                    <a:lstStyle/>
                    <a:p>
                      <a:r>
                        <a:rPr lang="en-GB" sz="1200" b="1" kern="1200" dirty="0">
                          <a:solidFill>
                            <a:schemeClr val="tx1"/>
                          </a:solidFill>
                        </a:rPr>
                        <a:t>Recommendation </a:t>
                      </a:r>
                      <a:endParaRPr lang="en-GB" sz="1200" b="1" kern="1200" dirty="0">
                        <a:solidFill>
                          <a:schemeClr val="tx1"/>
                        </a:solidFill>
                        <a:latin typeface="+mn-lt"/>
                        <a:ea typeface="+mn-ea"/>
                        <a:cs typeface="+mn-cs"/>
                      </a:endParaRPr>
                    </a:p>
                  </a:txBody>
                  <a:tcPr>
                    <a:solidFill>
                      <a:srgbClr val="C7F0F5"/>
                    </a:solidFill>
                  </a:tcPr>
                </a:tc>
                <a:extLst>
                  <a:ext uri="{0D108BD9-81ED-4DB2-BD59-A6C34878D82A}">
                    <a16:rowId xmlns:a16="http://schemas.microsoft.com/office/drawing/2014/main" val="53307649"/>
                  </a:ext>
                </a:extLst>
              </a:tr>
              <a:tr h="315027">
                <a:tc>
                  <a:txBody>
                    <a:bodyPr/>
                    <a:lstStyle/>
                    <a:p>
                      <a:r>
                        <a:rPr lang="en-GB" sz="1200" dirty="0"/>
                        <a:t>1.</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dk1"/>
                          </a:solidFill>
                          <a:effectLst/>
                        </a:rPr>
                        <a:t>Funding should continue on a multi-year basis where possible. The MoJ should improve its processes to better provide early notification of grant allocations.</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4179518058"/>
                  </a:ext>
                </a:extLst>
              </a:tr>
              <a:tr h="626166">
                <a:tc>
                  <a:txBody>
                    <a:bodyPr/>
                    <a:lstStyle/>
                    <a:p>
                      <a:r>
                        <a:rPr lang="en-GB" sz="1200" dirty="0"/>
                        <a:t>2.</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rPr>
                        <a:t>Funding should be allocated by an assessment of need rather than competition. Competitive processes may impact on the ability of PCCs to commission strategically and effectively in response to local needs, prejudice better resourced offices, and result in delays to funding distribution with resultant impacts to delivery.</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130095962"/>
                  </a:ext>
                </a:extLst>
              </a:tr>
              <a:tr h="343894">
                <a:tc>
                  <a:txBody>
                    <a:bodyPr/>
                    <a:lstStyle/>
                    <a:p>
                      <a:r>
                        <a:rPr lang="en-GB" sz="1200" dirty="0"/>
                        <a:t>3.</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rPr>
                        <a:t>Where single-year or competitive processes are necessary, the MoJ should ensure they effectively communicate eligibility, process and timely outcomes. </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2138494884"/>
                  </a:ext>
                </a:extLst>
              </a:tr>
              <a:tr h="0">
                <a:tc>
                  <a:txBody>
                    <a:bodyPr/>
                    <a:lstStyle/>
                    <a:p>
                      <a:r>
                        <a:rPr lang="en-GB" sz="1200" dirty="0"/>
                        <a:t>4.</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rPr>
                        <a:t>PCCs should ensure grants are delivered on a multi-year basis, and should support providers to bid for and deliver under multi-year agreements. </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2859741551"/>
                  </a:ext>
                </a:extLst>
              </a:tr>
            </a:tbl>
          </a:graphicData>
        </a:graphic>
      </p:graphicFrame>
      <p:graphicFrame>
        <p:nvGraphicFramePr>
          <p:cNvPr id="7" name="Table 6">
            <a:extLst>
              <a:ext uri="{FF2B5EF4-FFF2-40B4-BE49-F238E27FC236}">
                <a16:creationId xmlns:a16="http://schemas.microsoft.com/office/drawing/2014/main" id="{6E644CED-9063-4EB4-8579-D228D87C3F7F}"/>
              </a:ext>
            </a:extLst>
          </p:cNvPr>
          <p:cNvGraphicFramePr>
            <a:graphicFrameLocks noGrp="1"/>
          </p:cNvGraphicFramePr>
          <p:nvPr>
            <p:extLst>
              <p:ext uri="{D42A27DB-BD31-4B8C-83A1-F6EECF244321}">
                <p14:modId xmlns:p14="http://schemas.microsoft.com/office/powerpoint/2010/main" val="1334821658"/>
              </p:ext>
            </p:extLst>
          </p:nvPr>
        </p:nvGraphicFramePr>
        <p:xfrm>
          <a:off x="725555" y="3789747"/>
          <a:ext cx="10402521" cy="1797842"/>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dirty="0"/>
                        <a:t>Additional Funding </a:t>
                      </a:r>
                      <a:endParaRPr lang="en-GB" sz="1200" dirty="0">
                        <a:latin typeface="+mn-lt"/>
                      </a:endParaRPr>
                    </a:p>
                  </a:txBody>
                  <a:tcPr>
                    <a:solidFill>
                      <a:srgbClr val="4472C4"/>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dk1"/>
                          </a:solidFill>
                          <a:effectLst/>
                          <a:latin typeface="+mn-lt"/>
                          <a:ea typeface="+mn-ea"/>
                          <a:cs typeface="+mn-cs"/>
                        </a:rPr>
                        <a:t>No.</a:t>
                      </a:r>
                    </a:p>
                  </a:txBody>
                  <a:tcPr>
                    <a:solidFill>
                      <a:srgbClr val="CAD7EE"/>
                    </a:solidFill>
                  </a:tcPr>
                </a:tc>
                <a:tc>
                  <a:txBody>
                    <a:bodyPr/>
                    <a:lstStyle/>
                    <a:p>
                      <a:r>
                        <a:rPr lang="en-GB" sz="1200" b="1" kern="1200" dirty="0">
                          <a:solidFill>
                            <a:schemeClr val="dk1"/>
                          </a:solidFill>
                          <a:effectLst/>
                          <a:latin typeface="+mn-lt"/>
                          <a:ea typeface="+mn-ea"/>
                          <a:cs typeface="+mn-cs"/>
                        </a:rPr>
                        <a:t>Recommendation </a:t>
                      </a:r>
                    </a:p>
                  </a:txBody>
                  <a:tcPr>
                    <a:solidFill>
                      <a:srgbClr val="CAD7EE"/>
                    </a:solidFill>
                  </a:tcPr>
                </a:tc>
                <a:extLst>
                  <a:ext uri="{0D108BD9-81ED-4DB2-BD59-A6C34878D82A}">
                    <a16:rowId xmlns:a16="http://schemas.microsoft.com/office/drawing/2014/main" val="53307649"/>
                  </a:ext>
                </a:extLst>
              </a:tr>
              <a:tr h="315027">
                <a:tc>
                  <a:txBody>
                    <a:bodyPr/>
                    <a:lstStyle/>
                    <a:p>
                      <a:r>
                        <a:rPr lang="en-GB" sz="1200" dirty="0"/>
                        <a:t>5. </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dk1"/>
                          </a:solidFill>
                          <a:effectLst/>
                        </a:rPr>
                        <a:t>The additional funding from 22/23 through to 24/25, should be amalgamated with the core funding. The broad focus of this funding may be protected within the amalgamated funding to support the government’s manifesto commitments on VAWG: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dk1"/>
                          </a:solidFill>
                          <a:effectLst/>
                        </a:rPr>
                        <a:t>a) The funding should be delivered flexibly, to support PCCs to commission strategically in response to local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dk1"/>
                          </a:solidFill>
                          <a:effectLst/>
                        </a:rPr>
                        <a:t>b) Ring-fencing with regard to recruiting numbers for certain roles should be removed from grant agreements to avoid constraining service delivery.</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4179518058"/>
                  </a:ext>
                </a:extLst>
              </a:tr>
            </a:tbl>
          </a:graphicData>
        </a:graphic>
      </p:graphicFrame>
    </p:spTree>
    <p:extLst>
      <p:ext uri="{BB962C8B-B14F-4D97-AF65-F5344CB8AC3E}">
        <p14:creationId xmlns:p14="http://schemas.microsoft.com/office/powerpoint/2010/main" val="361890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F441-6E03-6E13-CC26-E3FAE88B3CEE}"/>
              </a:ext>
            </a:extLst>
          </p:cNvPr>
          <p:cNvSpPr>
            <a:spLocks noGrp="1"/>
          </p:cNvSpPr>
          <p:nvPr>
            <p:ph type="title"/>
          </p:nvPr>
        </p:nvSpPr>
        <p:spPr>
          <a:xfrm>
            <a:off x="1676400" y="352417"/>
            <a:ext cx="10515600" cy="837443"/>
          </a:xfrm>
        </p:spPr>
        <p:txBody>
          <a:bodyPr/>
          <a:lstStyle/>
          <a:p>
            <a:r>
              <a:rPr lang="en-GB" dirty="0"/>
              <a:t>Draft Recommendations: 2</a:t>
            </a:r>
          </a:p>
        </p:txBody>
      </p:sp>
      <p:graphicFrame>
        <p:nvGraphicFramePr>
          <p:cNvPr id="7" name="Table 6">
            <a:extLst>
              <a:ext uri="{FF2B5EF4-FFF2-40B4-BE49-F238E27FC236}">
                <a16:creationId xmlns:a16="http://schemas.microsoft.com/office/drawing/2014/main" id="{6E644CED-9063-4EB4-8579-D228D87C3F7F}"/>
              </a:ext>
            </a:extLst>
          </p:cNvPr>
          <p:cNvGraphicFramePr>
            <a:graphicFrameLocks noGrp="1"/>
          </p:cNvGraphicFramePr>
          <p:nvPr>
            <p:extLst>
              <p:ext uri="{D42A27DB-BD31-4B8C-83A1-F6EECF244321}">
                <p14:modId xmlns:p14="http://schemas.microsoft.com/office/powerpoint/2010/main" val="2491263776"/>
              </p:ext>
            </p:extLst>
          </p:nvPr>
        </p:nvGraphicFramePr>
        <p:xfrm>
          <a:off x="725557" y="3269975"/>
          <a:ext cx="10402521" cy="1256305"/>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dirty="0"/>
                        <a:t>Inflationary Costs </a:t>
                      </a:r>
                      <a:endParaRPr lang="en-GB" sz="1200" dirty="0">
                        <a:latin typeface="+mn-lt"/>
                      </a:endParaRPr>
                    </a:p>
                  </a:txBody>
                  <a:tcPr>
                    <a:solidFill>
                      <a:schemeClr val="accent6"/>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dk1"/>
                          </a:solidFill>
                          <a:effectLst/>
                          <a:latin typeface="+mn-lt"/>
                          <a:ea typeface="+mn-ea"/>
                          <a:cs typeface="+mn-cs"/>
                        </a:rPr>
                        <a:t>No.</a:t>
                      </a:r>
                    </a:p>
                  </a:txBody>
                  <a:tcPr>
                    <a:solidFill>
                      <a:srgbClr val="D8EACC"/>
                    </a:solidFill>
                  </a:tcPr>
                </a:tc>
                <a:tc>
                  <a:txBody>
                    <a:bodyPr/>
                    <a:lstStyle/>
                    <a:p>
                      <a:r>
                        <a:rPr lang="en-GB" sz="1200" b="1" kern="1200" dirty="0">
                          <a:solidFill>
                            <a:schemeClr val="dk1"/>
                          </a:solidFill>
                          <a:effectLst/>
                          <a:latin typeface="+mn-lt"/>
                          <a:ea typeface="+mn-ea"/>
                          <a:cs typeface="+mn-cs"/>
                        </a:rPr>
                        <a:t>Recommendation </a:t>
                      </a:r>
                    </a:p>
                  </a:txBody>
                  <a:tcPr>
                    <a:solidFill>
                      <a:srgbClr val="D8EACC"/>
                    </a:solidFill>
                  </a:tcPr>
                </a:tc>
                <a:extLst>
                  <a:ext uri="{0D108BD9-81ED-4DB2-BD59-A6C34878D82A}">
                    <a16:rowId xmlns:a16="http://schemas.microsoft.com/office/drawing/2014/main" val="53307649"/>
                  </a:ext>
                </a:extLst>
              </a:tr>
              <a:tr h="315027">
                <a:tc>
                  <a:txBody>
                    <a:bodyPr/>
                    <a:lstStyle/>
                    <a:p>
                      <a:r>
                        <a:rPr lang="en-GB" sz="1200" dirty="0"/>
                        <a:t>9.</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rPr>
                        <a:t>Multi-year grants should have inflationary adjustments built into the funding agreements as a standard practice. </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4179518058"/>
                  </a:ext>
                </a:extLst>
              </a:tr>
              <a:tr h="332156">
                <a:tc>
                  <a:txBody>
                    <a:bodyPr/>
                    <a:lstStyle/>
                    <a:p>
                      <a:r>
                        <a:rPr lang="en-GB" sz="1200" dirty="0"/>
                        <a:t>10.</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rPr>
                        <a:t>PCCs should build yearly rises into their commissioning practices, and work with providers to build this into their bids. </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130095962"/>
                  </a:ext>
                </a:extLst>
              </a:tr>
            </a:tbl>
          </a:graphicData>
        </a:graphic>
      </p:graphicFrame>
      <p:graphicFrame>
        <p:nvGraphicFramePr>
          <p:cNvPr id="8" name="Table 7">
            <a:extLst>
              <a:ext uri="{FF2B5EF4-FFF2-40B4-BE49-F238E27FC236}">
                <a16:creationId xmlns:a16="http://schemas.microsoft.com/office/drawing/2014/main" id="{F70E3C00-1D3B-1B3D-4944-1A3263649F30}"/>
              </a:ext>
            </a:extLst>
          </p:cNvPr>
          <p:cNvGraphicFramePr>
            <a:graphicFrameLocks noGrp="1"/>
          </p:cNvGraphicFramePr>
          <p:nvPr>
            <p:extLst>
              <p:ext uri="{D42A27DB-BD31-4B8C-83A1-F6EECF244321}">
                <p14:modId xmlns:p14="http://schemas.microsoft.com/office/powerpoint/2010/main" val="1130400708"/>
              </p:ext>
            </p:extLst>
          </p:nvPr>
        </p:nvGraphicFramePr>
        <p:xfrm>
          <a:off x="725557" y="1289252"/>
          <a:ext cx="10402521" cy="1881331"/>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dirty="0"/>
                        <a:t>Overall Funding Envelope</a:t>
                      </a:r>
                      <a:endParaRPr lang="en-GB" sz="1200" dirty="0">
                        <a:latin typeface="+mn-lt"/>
                      </a:endParaRPr>
                    </a:p>
                  </a:txBody>
                  <a:tcPr>
                    <a:solidFill>
                      <a:srgbClr val="0E8FF0"/>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dk1"/>
                          </a:solidFill>
                          <a:effectLst/>
                          <a:latin typeface="+mn-lt"/>
                          <a:ea typeface="+mn-ea"/>
                          <a:cs typeface="+mn-cs"/>
                        </a:rPr>
                        <a:t>No.</a:t>
                      </a:r>
                    </a:p>
                  </a:txBody>
                  <a:tcPr>
                    <a:solidFill>
                      <a:srgbClr val="BDE0FB"/>
                    </a:solidFill>
                  </a:tcPr>
                </a:tc>
                <a:tc>
                  <a:txBody>
                    <a:bodyPr/>
                    <a:lstStyle/>
                    <a:p>
                      <a:r>
                        <a:rPr lang="en-GB" sz="1200" b="1" kern="1200" dirty="0">
                          <a:solidFill>
                            <a:schemeClr val="dk1"/>
                          </a:solidFill>
                          <a:effectLst/>
                          <a:latin typeface="+mn-lt"/>
                          <a:ea typeface="+mn-ea"/>
                          <a:cs typeface="+mn-cs"/>
                        </a:rPr>
                        <a:t>Recommendation </a:t>
                      </a:r>
                    </a:p>
                  </a:txBody>
                  <a:tcPr>
                    <a:solidFill>
                      <a:srgbClr val="BDE0FB"/>
                    </a:solidFill>
                  </a:tcPr>
                </a:tc>
                <a:extLst>
                  <a:ext uri="{0D108BD9-81ED-4DB2-BD59-A6C34878D82A}">
                    <a16:rowId xmlns:a16="http://schemas.microsoft.com/office/drawing/2014/main" val="53307649"/>
                  </a:ext>
                </a:extLst>
              </a:tr>
              <a:tr h="315027">
                <a:tc>
                  <a:txBody>
                    <a:bodyPr/>
                    <a:lstStyle/>
                    <a:p>
                      <a:r>
                        <a:rPr lang="en-GB" sz="1200" dirty="0"/>
                        <a:t>6.</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dk1"/>
                          </a:solidFill>
                          <a:effectLst/>
                        </a:rPr>
                        <a:t>The 25/26 + allocation calculation should take into account the inflationary and cost of living rises since 22/23 to ensure service continuity at a minimum. </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4179518058"/>
                  </a:ext>
                </a:extLst>
              </a:tr>
              <a:tr h="499982">
                <a:tc>
                  <a:txBody>
                    <a:bodyPr/>
                    <a:lstStyle/>
                    <a:p>
                      <a:r>
                        <a:rPr lang="en-GB" sz="1200" dirty="0"/>
                        <a:t>7.</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dk1"/>
                          </a:solidFill>
                          <a:effectLst/>
                        </a:rPr>
                        <a:t>The 25/26 + allocation calculation should take into account the wider context of system demand for services, including the increased complexity of victims' needs, and the criminal justice system backlogs, which have led to increased demand.</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130095962"/>
                  </a:ext>
                </a:extLst>
              </a:tr>
              <a:tr h="343894">
                <a:tc>
                  <a:txBody>
                    <a:bodyPr/>
                    <a:lstStyle/>
                    <a:p>
                      <a:r>
                        <a:rPr lang="en-GB" sz="1200" dirty="0"/>
                        <a:t>8.</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dk1"/>
                          </a:solidFill>
                          <a:effectLst/>
                        </a:rPr>
                        <a:t>The 25/26 + allocation calculation should take into account the wider context of system demand for services, including the increased complexity of victims' needs, and the criminal justice system backlogs, which have led to increased demand.</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2138494884"/>
                  </a:ext>
                </a:extLst>
              </a:tr>
            </a:tbl>
          </a:graphicData>
        </a:graphic>
      </p:graphicFrame>
      <p:graphicFrame>
        <p:nvGraphicFramePr>
          <p:cNvPr id="10" name="Table 9">
            <a:extLst>
              <a:ext uri="{FF2B5EF4-FFF2-40B4-BE49-F238E27FC236}">
                <a16:creationId xmlns:a16="http://schemas.microsoft.com/office/drawing/2014/main" id="{A54B9B1E-C28F-3571-497E-4888D58B17D5}"/>
              </a:ext>
            </a:extLst>
          </p:cNvPr>
          <p:cNvGraphicFramePr>
            <a:graphicFrameLocks noGrp="1"/>
          </p:cNvGraphicFramePr>
          <p:nvPr>
            <p:extLst>
              <p:ext uri="{D42A27DB-BD31-4B8C-83A1-F6EECF244321}">
                <p14:modId xmlns:p14="http://schemas.microsoft.com/office/powerpoint/2010/main" val="2676210504"/>
              </p:ext>
            </p:extLst>
          </p:nvPr>
        </p:nvGraphicFramePr>
        <p:xfrm>
          <a:off x="725557" y="4625672"/>
          <a:ext cx="10402521" cy="1542363"/>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a:t>Commissioning Practices</a:t>
                      </a:r>
                      <a:endParaRPr lang="en-GB" sz="1200">
                        <a:latin typeface="+mn-lt"/>
                      </a:endParaRPr>
                    </a:p>
                  </a:txBody>
                  <a:tcPr>
                    <a:solidFill>
                      <a:schemeClr val="accent6">
                        <a:lumMod val="75000"/>
                      </a:schemeClr>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dk1"/>
                          </a:solidFill>
                          <a:effectLst/>
                          <a:latin typeface="+mn-lt"/>
                          <a:ea typeface="+mn-ea"/>
                          <a:cs typeface="+mn-cs"/>
                        </a:rPr>
                        <a:t>No.</a:t>
                      </a:r>
                    </a:p>
                  </a:txBody>
                  <a:tcPr>
                    <a:solidFill>
                      <a:srgbClr val="BFDDAB"/>
                    </a:solidFill>
                  </a:tcPr>
                </a:tc>
                <a:tc>
                  <a:txBody>
                    <a:bodyPr/>
                    <a:lstStyle/>
                    <a:p>
                      <a:r>
                        <a:rPr lang="en-GB" sz="1200" b="1" kern="1200" dirty="0">
                          <a:solidFill>
                            <a:schemeClr val="dk1"/>
                          </a:solidFill>
                          <a:effectLst/>
                          <a:latin typeface="+mn-lt"/>
                          <a:ea typeface="+mn-ea"/>
                          <a:cs typeface="+mn-cs"/>
                        </a:rPr>
                        <a:t>Recommendation </a:t>
                      </a:r>
                    </a:p>
                  </a:txBody>
                  <a:tcPr>
                    <a:solidFill>
                      <a:srgbClr val="BFDDAB"/>
                    </a:solidFill>
                  </a:tcPr>
                </a:tc>
                <a:extLst>
                  <a:ext uri="{0D108BD9-81ED-4DB2-BD59-A6C34878D82A}">
                    <a16:rowId xmlns:a16="http://schemas.microsoft.com/office/drawing/2014/main" val="53307649"/>
                  </a:ext>
                </a:extLst>
              </a:tr>
              <a:tr h="315027">
                <a:tc>
                  <a:txBody>
                    <a:bodyPr/>
                    <a:lstStyle/>
                    <a:p>
                      <a:r>
                        <a:rPr lang="en-GB" sz="1200" dirty="0"/>
                        <a:t>11.</a:t>
                      </a:r>
                      <a:endParaRPr lang="en-GB" sz="1200" dirty="0">
                        <a:latin typeface="+mn-lt"/>
                      </a:endParaRPr>
                    </a:p>
                  </a:txBody>
                  <a:tcPr/>
                </a:tc>
                <a:tc>
                  <a:txBody>
                    <a:bodyPr/>
                    <a:lstStyle/>
                    <a:p>
                      <a:pPr lvl="0"/>
                      <a:r>
                        <a:rPr lang="en-GB" sz="1200" b="0" kern="1200">
                          <a:solidFill>
                            <a:schemeClr val="dk1"/>
                          </a:solidFill>
                          <a:effectLst/>
                        </a:rPr>
                        <a:t>APCC should develop their approach to identifying and sharing notable practice, supporting PCCs to share good commissioning practices and processes. </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4179518058"/>
                  </a:ext>
                </a:extLst>
              </a:tr>
              <a:tr h="271382">
                <a:tc>
                  <a:txBody>
                    <a:bodyPr/>
                    <a:lstStyle/>
                    <a:p>
                      <a:r>
                        <a:rPr lang="en-GB" sz="1200" dirty="0"/>
                        <a:t>12.</a:t>
                      </a:r>
                      <a:endParaRPr lang="en-GB" sz="1200" dirty="0">
                        <a:latin typeface="+mn-lt"/>
                      </a:endParaRPr>
                    </a:p>
                  </a:txBody>
                  <a:tcPr/>
                </a:tc>
                <a:tc>
                  <a:txBody>
                    <a:bodyPr/>
                    <a:lstStyle/>
                    <a:p>
                      <a:pPr lvl="0"/>
                      <a:r>
                        <a:rPr lang="en-GB" sz="1200" b="0" kern="1200" dirty="0">
                          <a:solidFill>
                            <a:schemeClr val="dk1"/>
                          </a:solidFill>
                          <a:effectLst/>
                        </a:rPr>
                        <a:t>PCCs might consider formal evaluation of commissioned services to ensure a strong evidence base for services, and that investment is well directed. </a:t>
                      </a:r>
                      <a:endParaRPr lang="en-GB" sz="1200" b="0" kern="1200" dirty="0">
                        <a:solidFill>
                          <a:schemeClr val="dk1"/>
                        </a:solidFill>
                        <a:effectLst/>
                        <a:latin typeface="+mn-lt"/>
                        <a:ea typeface="+mn-ea"/>
                        <a:cs typeface="+mn-cs"/>
                      </a:endParaRPr>
                    </a:p>
                  </a:txBody>
                  <a:tcPr/>
                </a:tc>
                <a:extLst>
                  <a:ext uri="{0D108BD9-81ED-4DB2-BD59-A6C34878D82A}">
                    <a16:rowId xmlns:a16="http://schemas.microsoft.com/office/drawing/2014/main" val="130095962"/>
                  </a:ext>
                </a:extLst>
              </a:tr>
              <a:tr h="343894">
                <a:tc>
                  <a:txBody>
                    <a:bodyPr/>
                    <a:lstStyle/>
                    <a:p>
                      <a:r>
                        <a:rPr lang="en-GB" sz="1200" dirty="0"/>
                        <a:t>13.</a:t>
                      </a:r>
                      <a:endParaRPr lang="en-GB" sz="1200" dirty="0">
                        <a:latin typeface="+mn-lt"/>
                      </a:endParaRPr>
                    </a:p>
                  </a:txBody>
                  <a:tcPr/>
                </a:tc>
                <a:tc>
                  <a:txBody>
                    <a:bodyPr/>
                    <a:lstStyle/>
                    <a:p>
                      <a:pPr lvl="0"/>
                      <a:r>
                        <a:rPr lang="en-GB" sz="1200" b="0" kern="1200">
                          <a:solidFill>
                            <a:schemeClr val="dk1"/>
                          </a:solidFill>
                          <a:effectLst/>
                        </a:rPr>
                        <a:t>PCCs might consider undertaking full victims' needs assessments to ensure commissioned services are reflective of local need. </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2138494884"/>
                  </a:ext>
                </a:extLst>
              </a:tr>
            </a:tbl>
          </a:graphicData>
        </a:graphic>
      </p:graphicFrame>
    </p:spTree>
    <p:extLst>
      <p:ext uri="{BB962C8B-B14F-4D97-AF65-F5344CB8AC3E}">
        <p14:creationId xmlns:p14="http://schemas.microsoft.com/office/powerpoint/2010/main" val="343888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F441-6E03-6E13-CC26-E3FAE88B3CEE}"/>
              </a:ext>
            </a:extLst>
          </p:cNvPr>
          <p:cNvSpPr>
            <a:spLocks noGrp="1"/>
          </p:cNvSpPr>
          <p:nvPr>
            <p:ph type="title"/>
          </p:nvPr>
        </p:nvSpPr>
        <p:spPr>
          <a:xfrm>
            <a:off x="1676400" y="352417"/>
            <a:ext cx="10515600" cy="837443"/>
          </a:xfrm>
        </p:spPr>
        <p:txBody>
          <a:bodyPr/>
          <a:lstStyle/>
          <a:p>
            <a:r>
              <a:rPr lang="en-GB" dirty="0"/>
              <a:t>Draft Recommendations: 3</a:t>
            </a:r>
          </a:p>
        </p:txBody>
      </p:sp>
      <p:graphicFrame>
        <p:nvGraphicFramePr>
          <p:cNvPr id="7" name="Table 6">
            <a:extLst>
              <a:ext uri="{FF2B5EF4-FFF2-40B4-BE49-F238E27FC236}">
                <a16:creationId xmlns:a16="http://schemas.microsoft.com/office/drawing/2014/main" id="{6E644CED-9063-4EB4-8579-D228D87C3F7F}"/>
              </a:ext>
            </a:extLst>
          </p:cNvPr>
          <p:cNvGraphicFramePr>
            <a:graphicFrameLocks noGrp="1"/>
          </p:cNvGraphicFramePr>
          <p:nvPr>
            <p:extLst>
              <p:ext uri="{D42A27DB-BD31-4B8C-83A1-F6EECF244321}">
                <p14:modId xmlns:p14="http://schemas.microsoft.com/office/powerpoint/2010/main" val="2072834814"/>
              </p:ext>
            </p:extLst>
          </p:nvPr>
        </p:nvGraphicFramePr>
        <p:xfrm>
          <a:off x="894739" y="1189860"/>
          <a:ext cx="10402521" cy="1398478"/>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dirty="0"/>
                        <a:t>Workforce</a:t>
                      </a:r>
                      <a:endParaRPr lang="en-GB" sz="1200" dirty="0">
                        <a:latin typeface="+mn-lt"/>
                      </a:endParaRPr>
                    </a:p>
                  </a:txBody>
                  <a:tcPr>
                    <a:solidFill>
                      <a:srgbClr val="FD5186"/>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dk1"/>
                          </a:solidFill>
                          <a:effectLst/>
                          <a:latin typeface="+mn-lt"/>
                          <a:ea typeface="+mn-ea"/>
                          <a:cs typeface="+mn-cs"/>
                        </a:rPr>
                        <a:t>No.</a:t>
                      </a:r>
                    </a:p>
                  </a:txBody>
                  <a:tcPr>
                    <a:solidFill>
                      <a:srgbClr val="FFE1EA"/>
                    </a:solidFill>
                  </a:tcPr>
                </a:tc>
                <a:tc>
                  <a:txBody>
                    <a:bodyPr/>
                    <a:lstStyle/>
                    <a:p>
                      <a:r>
                        <a:rPr lang="en-GB" sz="1200" b="1" kern="1200" dirty="0">
                          <a:solidFill>
                            <a:schemeClr val="dk1"/>
                          </a:solidFill>
                          <a:effectLst/>
                          <a:latin typeface="+mn-lt"/>
                          <a:ea typeface="+mn-ea"/>
                          <a:cs typeface="+mn-cs"/>
                        </a:rPr>
                        <a:t>Recommendation </a:t>
                      </a:r>
                    </a:p>
                  </a:txBody>
                  <a:tcPr>
                    <a:solidFill>
                      <a:srgbClr val="FFE1EA"/>
                    </a:solidFill>
                  </a:tcPr>
                </a:tc>
                <a:extLst>
                  <a:ext uri="{0D108BD9-81ED-4DB2-BD59-A6C34878D82A}">
                    <a16:rowId xmlns:a16="http://schemas.microsoft.com/office/drawing/2014/main" val="53307649"/>
                  </a:ext>
                </a:extLst>
              </a:tr>
              <a:tr h="315027">
                <a:tc>
                  <a:txBody>
                    <a:bodyPr/>
                    <a:lstStyle/>
                    <a:p>
                      <a:r>
                        <a:rPr lang="en-GB" sz="1200" kern="1200" dirty="0">
                          <a:solidFill>
                            <a:schemeClr val="dk1"/>
                          </a:solidFill>
                          <a:effectLst/>
                        </a:rPr>
                        <a:t>14.</a:t>
                      </a:r>
                      <a:endParaRPr lang="en-GB" sz="1200" kern="1200" dirty="0">
                        <a:solidFill>
                          <a:schemeClr val="dk1"/>
                        </a:solidFill>
                        <a:effectLst/>
                        <a:latin typeface="+mn-lt"/>
                        <a:ea typeface="+mn-ea"/>
                        <a:cs typeface="+mn-cs"/>
                      </a:endParaRPr>
                    </a:p>
                  </a:txBody>
                  <a:tcPr/>
                </a:tc>
                <a:tc>
                  <a:txBody>
                    <a:bodyPr/>
                    <a:lstStyle/>
                    <a:p>
                      <a:pPr lvl="0"/>
                      <a:r>
                        <a:rPr lang="en-GB" sz="1200" kern="1200">
                          <a:solidFill>
                            <a:schemeClr val="dk1"/>
                          </a:solidFill>
                          <a:effectLst/>
                        </a:rPr>
                        <a:t>MoJ should develop a comprehensive workforce strategy that brings together the policy and funding discussions across the victims' space to manage the issues on workforce sustainability. </a:t>
                      </a:r>
                      <a:endParaRPr lang="en-GB" sz="1200" kern="1200">
                        <a:solidFill>
                          <a:schemeClr val="dk1"/>
                        </a:solidFill>
                        <a:effectLst/>
                        <a:latin typeface="+mn-lt"/>
                        <a:ea typeface="+mn-ea"/>
                        <a:cs typeface="+mn-cs"/>
                      </a:endParaRPr>
                    </a:p>
                  </a:txBody>
                  <a:tcPr/>
                </a:tc>
                <a:extLst>
                  <a:ext uri="{0D108BD9-81ED-4DB2-BD59-A6C34878D82A}">
                    <a16:rowId xmlns:a16="http://schemas.microsoft.com/office/drawing/2014/main" val="4179518058"/>
                  </a:ext>
                </a:extLst>
              </a:tr>
              <a:tr h="332156">
                <a:tc>
                  <a:txBody>
                    <a:bodyPr/>
                    <a:lstStyle/>
                    <a:p>
                      <a:r>
                        <a:rPr lang="en-GB" sz="1200" dirty="0"/>
                        <a:t>15.</a:t>
                      </a:r>
                      <a:endParaRPr lang="en-GB" sz="1200" dirty="0">
                        <a:latin typeface="+mn-lt"/>
                      </a:endParaRPr>
                    </a:p>
                  </a:txBody>
                  <a:tcPr/>
                </a:tc>
                <a:tc>
                  <a:txBody>
                    <a:bodyPr/>
                    <a:lstStyle/>
                    <a:p>
                      <a:pPr lvl="0"/>
                      <a:r>
                        <a:rPr lang="en-GB" sz="1200" kern="1200" dirty="0">
                          <a:solidFill>
                            <a:schemeClr val="dk1"/>
                          </a:solidFill>
                          <a:effectLst/>
                        </a:rPr>
                        <a:t>PCCs should implement effective risk management strategies to managing the imminent risks to workforce in the short term. </a:t>
                      </a:r>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130095962"/>
                  </a:ext>
                </a:extLst>
              </a:tr>
            </a:tbl>
          </a:graphicData>
        </a:graphic>
      </p:graphicFrame>
      <p:graphicFrame>
        <p:nvGraphicFramePr>
          <p:cNvPr id="8" name="Table 7">
            <a:extLst>
              <a:ext uri="{FF2B5EF4-FFF2-40B4-BE49-F238E27FC236}">
                <a16:creationId xmlns:a16="http://schemas.microsoft.com/office/drawing/2014/main" id="{F70E3C00-1D3B-1B3D-4944-1A3263649F30}"/>
              </a:ext>
            </a:extLst>
          </p:cNvPr>
          <p:cNvGraphicFramePr>
            <a:graphicFrameLocks noGrp="1"/>
          </p:cNvGraphicFramePr>
          <p:nvPr>
            <p:extLst>
              <p:ext uri="{D42A27DB-BD31-4B8C-83A1-F6EECF244321}">
                <p14:modId xmlns:p14="http://schemas.microsoft.com/office/powerpoint/2010/main" val="2695959732"/>
              </p:ext>
            </p:extLst>
          </p:nvPr>
        </p:nvGraphicFramePr>
        <p:xfrm>
          <a:off x="894738" y="2843732"/>
          <a:ext cx="10402521" cy="1066322"/>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dirty="0"/>
                        <a:t>New and Emerging Legislation </a:t>
                      </a:r>
                      <a:endParaRPr lang="en-GB" sz="1200" dirty="0">
                        <a:latin typeface="+mn-lt"/>
                      </a:endParaRPr>
                    </a:p>
                  </a:txBody>
                  <a:tcPr>
                    <a:solidFill>
                      <a:srgbClr val="AA72D4"/>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dk1"/>
                          </a:solidFill>
                          <a:effectLst/>
                          <a:latin typeface="+mn-lt"/>
                          <a:ea typeface="+mn-ea"/>
                          <a:cs typeface="+mn-cs"/>
                        </a:rPr>
                        <a:t>No.</a:t>
                      </a:r>
                    </a:p>
                  </a:txBody>
                  <a:tcPr>
                    <a:solidFill>
                      <a:srgbClr val="DFC9EF"/>
                    </a:solidFill>
                  </a:tcPr>
                </a:tc>
                <a:tc>
                  <a:txBody>
                    <a:bodyPr/>
                    <a:lstStyle/>
                    <a:p>
                      <a:r>
                        <a:rPr lang="en-GB" sz="1200" b="1" kern="1200" dirty="0">
                          <a:solidFill>
                            <a:schemeClr val="dk1"/>
                          </a:solidFill>
                          <a:effectLst/>
                          <a:latin typeface="+mn-lt"/>
                          <a:ea typeface="+mn-ea"/>
                          <a:cs typeface="+mn-cs"/>
                        </a:rPr>
                        <a:t>Recommendation </a:t>
                      </a:r>
                    </a:p>
                  </a:txBody>
                  <a:tcPr>
                    <a:solidFill>
                      <a:srgbClr val="DFC9EF"/>
                    </a:solidFill>
                  </a:tcPr>
                </a:tc>
                <a:extLst>
                  <a:ext uri="{0D108BD9-81ED-4DB2-BD59-A6C34878D82A}">
                    <a16:rowId xmlns:a16="http://schemas.microsoft.com/office/drawing/2014/main" val="53307649"/>
                  </a:ext>
                </a:extLst>
              </a:tr>
              <a:tr h="315027">
                <a:tc>
                  <a:txBody>
                    <a:bodyPr/>
                    <a:lstStyle/>
                    <a:p>
                      <a:r>
                        <a:rPr lang="en-GB" sz="1200" dirty="0"/>
                        <a:t>16.</a:t>
                      </a:r>
                      <a:endParaRPr lang="en-GB" sz="1200" dirty="0">
                        <a:latin typeface="+mn-lt"/>
                      </a:endParaRPr>
                    </a:p>
                  </a:txBody>
                  <a:tcPr/>
                </a:tc>
                <a:tc>
                  <a:txBody>
                    <a:bodyPr/>
                    <a:lstStyle/>
                    <a:p>
                      <a:pPr lvl="0"/>
                      <a:r>
                        <a:rPr lang="en-GB" sz="1200" b="0" kern="1200">
                          <a:solidFill>
                            <a:schemeClr val="dk1"/>
                          </a:solidFill>
                          <a:effectLst/>
                        </a:rPr>
                        <a:t>The MoJ, and government, should ensure that new and emerging legislation is fully funded to ensure PCCs and partners can deliver against the aims and ambitions of that legislation. </a:t>
                      </a:r>
                      <a:endParaRPr lang="en-GB" sz="1200" b="0" kern="1200">
                        <a:solidFill>
                          <a:schemeClr val="dk1"/>
                        </a:solidFill>
                        <a:effectLst/>
                        <a:latin typeface="+mn-lt"/>
                        <a:ea typeface="+mn-ea"/>
                        <a:cs typeface="+mn-cs"/>
                      </a:endParaRPr>
                    </a:p>
                  </a:txBody>
                  <a:tcPr/>
                </a:tc>
                <a:extLst>
                  <a:ext uri="{0D108BD9-81ED-4DB2-BD59-A6C34878D82A}">
                    <a16:rowId xmlns:a16="http://schemas.microsoft.com/office/drawing/2014/main" val="4179518058"/>
                  </a:ext>
                </a:extLst>
              </a:tr>
            </a:tbl>
          </a:graphicData>
        </a:graphic>
      </p:graphicFrame>
      <p:graphicFrame>
        <p:nvGraphicFramePr>
          <p:cNvPr id="3" name="Table 2">
            <a:extLst>
              <a:ext uri="{FF2B5EF4-FFF2-40B4-BE49-F238E27FC236}">
                <a16:creationId xmlns:a16="http://schemas.microsoft.com/office/drawing/2014/main" id="{DAC234C5-9104-4728-EE87-0F3AAF9E7444}"/>
              </a:ext>
            </a:extLst>
          </p:cNvPr>
          <p:cNvGraphicFramePr>
            <a:graphicFrameLocks noGrp="1"/>
          </p:cNvGraphicFramePr>
          <p:nvPr>
            <p:extLst>
              <p:ext uri="{D42A27DB-BD31-4B8C-83A1-F6EECF244321}">
                <p14:modId xmlns:p14="http://schemas.microsoft.com/office/powerpoint/2010/main" val="1027670331"/>
              </p:ext>
            </p:extLst>
          </p:nvPr>
        </p:nvGraphicFramePr>
        <p:xfrm>
          <a:off x="894737" y="4121344"/>
          <a:ext cx="10402521" cy="1441023"/>
        </p:xfrm>
        <a:graphic>
          <a:graphicData uri="http://schemas.openxmlformats.org/drawingml/2006/table">
            <a:tbl>
              <a:tblPr firstRow="1" bandRow="1">
                <a:tableStyleId>{F5AB1C69-6EDB-4FF4-983F-18BD219EF322}</a:tableStyleId>
              </a:tblPr>
              <a:tblGrid>
                <a:gridCol w="457200">
                  <a:extLst>
                    <a:ext uri="{9D8B030D-6E8A-4147-A177-3AD203B41FA5}">
                      <a16:colId xmlns:a16="http://schemas.microsoft.com/office/drawing/2014/main" val="202205143"/>
                    </a:ext>
                  </a:extLst>
                </a:gridCol>
                <a:gridCol w="9945321">
                  <a:extLst>
                    <a:ext uri="{9D8B030D-6E8A-4147-A177-3AD203B41FA5}">
                      <a16:colId xmlns:a16="http://schemas.microsoft.com/office/drawing/2014/main" val="59794913"/>
                    </a:ext>
                  </a:extLst>
                </a:gridCol>
              </a:tblGrid>
              <a:tr h="291070">
                <a:tc gridSpan="2">
                  <a:txBody>
                    <a:bodyPr/>
                    <a:lstStyle/>
                    <a:p>
                      <a:r>
                        <a:rPr lang="en-GB" sz="1200" dirty="0"/>
                        <a:t>Mental Health</a:t>
                      </a:r>
                      <a:endParaRPr lang="en-GB" sz="1200" dirty="0">
                        <a:latin typeface="+mn-lt"/>
                      </a:endParaRPr>
                    </a:p>
                  </a:txBody>
                  <a:tcPr>
                    <a:solidFill>
                      <a:srgbClr val="993366"/>
                    </a:solidFill>
                  </a:tcPr>
                </a:tc>
                <a:tc hMerge="1">
                  <a:txBody>
                    <a:bodyPr/>
                    <a:lstStyle/>
                    <a:p>
                      <a:endParaRPr lang="en-GB" sz="1200" dirty="0"/>
                    </a:p>
                  </a:txBody>
                  <a:tcPr/>
                </a:tc>
                <a:extLst>
                  <a:ext uri="{0D108BD9-81ED-4DB2-BD59-A6C34878D82A}">
                    <a16:rowId xmlns:a16="http://schemas.microsoft.com/office/drawing/2014/main" val="857853249"/>
                  </a:ext>
                </a:extLst>
              </a:tr>
              <a:tr h="318052">
                <a:tc>
                  <a:txBody>
                    <a:bodyPr/>
                    <a:lstStyle/>
                    <a:p>
                      <a:r>
                        <a:rPr lang="en-GB" sz="1200" b="1" kern="1200" dirty="0">
                          <a:solidFill>
                            <a:schemeClr val="dk1"/>
                          </a:solidFill>
                          <a:effectLst/>
                          <a:latin typeface="+mn-lt"/>
                          <a:ea typeface="+mn-ea"/>
                          <a:cs typeface="+mn-cs"/>
                        </a:rPr>
                        <a:t>No.</a:t>
                      </a:r>
                    </a:p>
                  </a:txBody>
                  <a:tcPr>
                    <a:solidFill>
                      <a:srgbClr val="ECC6D9"/>
                    </a:solidFill>
                  </a:tcPr>
                </a:tc>
                <a:tc>
                  <a:txBody>
                    <a:bodyPr/>
                    <a:lstStyle/>
                    <a:p>
                      <a:r>
                        <a:rPr lang="en-GB" sz="1200" b="1" kern="1200" dirty="0">
                          <a:solidFill>
                            <a:schemeClr val="dk1"/>
                          </a:solidFill>
                          <a:effectLst/>
                          <a:latin typeface="+mn-lt"/>
                          <a:ea typeface="+mn-ea"/>
                          <a:cs typeface="+mn-cs"/>
                        </a:rPr>
                        <a:t>Recommendation </a:t>
                      </a:r>
                    </a:p>
                  </a:txBody>
                  <a:tcPr>
                    <a:solidFill>
                      <a:srgbClr val="ECC6D9"/>
                    </a:solidFill>
                  </a:tcPr>
                </a:tc>
                <a:extLst>
                  <a:ext uri="{0D108BD9-81ED-4DB2-BD59-A6C34878D82A}">
                    <a16:rowId xmlns:a16="http://schemas.microsoft.com/office/drawing/2014/main" val="53307649"/>
                  </a:ext>
                </a:extLst>
              </a:tr>
              <a:tr h="315027">
                <a:tc>
                  <a:txBody>
                    <a:bodyPr/>
                    <a:lstStyle/>
                    <a:p>
                      <a:r>
                        <a:rPr lang="en-GB" sz="1200" kern="1200" dirty="0">
                          <a:solidFill>
                            <a:schemeClr val="dk1"/>
                          </a:solidFill>
                          <a:effectLst/>
                        </a:rPr>
                        <a:t>17.</a:t>
                      </a:r>
                      <a:endParaRPr lang="en-GB" sz="1200" kern="1200" dirty="0">
                        <a:solidFill>
                          <a:schemeClr val="dk1"/>
                        </a:solidFill>
                        <a:effectLst/>
                        <a:latin typeface="+mn-lt"/>
                        <a:ea typeface="+mn-ea"/>
                        <a:cs typeface="+mn-cs"/>
                      </a:endParaRPr>
                    </a:p>
                  </a:txBody>
                  <a:tcPr/>
                </a:tc>
                <a:tc>
                  <a:txBody>
                    <a:bodyPr/>
                    <a:lstStyle/>
                    <a:p>
                      <a:pPr marL="0" lvl="0" indent="0">
                        <a:lnSpc>
                          <a:spcPct val="115000"/>
                        </a:lnSpc>
                        <a:buFont typeface="Symbol" panose="05050102010706020507" pitchFamily="18" charset="2"/>
                        <a:buNone/>
                      </a:pPr>
                      <a:r>
                        <a:rPr lang="en-GB" sz="1200" dirty="0">
                          <a:solidFill>
                            <a:srgbClr val="000000"/>
                          </a:solidFill>
                          <a:effectLst/>
                        </a:rPr>
                        <a:t>Victims with mental health needs should receive the correct support. The APCC should work with the NHSE to identify best practice, and to ensure guidance on practice is available to PCCs and to health colleagues.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79518058"/>
                  </a:ext>
                </a:extLst>
              </a:tr>
              <a:tr h="332156">
                <a:tc>
                  <a:txBody>
                    <a:bodyPr/>
                    <a:lstStyle/>
                    <a:p>
                      <a:r>
                        <a:rPr lang="en-GB" sz="1200" dirty="0"/>
                        <a:t>18.</a:t>
                      </a:r>
                      <a:endParaRPr lang="en-GB" sz="1200" dirty="0">
                        <a:latin typeface="+mn-lt"/>
                      </a:endParaRPr>
                    </a:p>
                  </a:txBody>
                  <a:tcPr/>
                </a:tc>
                <a:tc>
                  <a:txBody>
                    <a:bodyPr/>
                    <a:lstStyle/>
                    <a:p>
                      <a:pPr marL="0" lvl="0" indent="0">
                        <a:lnSpc>
                          <a:spcPct val="115000"/>
                        </a:lnSpc>
                        <a:spcAft>
                          <a:spcPts val="800"/>
                        </a:spcAft>
                        <a:buFont typeface="Symbol" panose="05050102010706020507" pitchFamily="18" charset="2"/>
                        <a:buNone/>
                      </a:pPr>
                      <a:r>
                        <a:rPr lang="en-GB" sz="1200">
                          <a:solidFill>
                            <a:srgbClr val="000000"/>
                          </a:solidFill>
                          <a:effectLst/>
                        </a:rPr>
                        <a:t>The MoJ might consider how best to reflect a requirement/working practice in the Duty to Collaborate under the Victims and Prisoners's Act 2024.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0095962"/>
                  </a:ext>
                </a:extLst>
              </a:tr>
            </a:tbl>
          </a:graphicData>
        </a:graphic>
      </p:graphicFrame>
    </p:spTree>
    <p:extLst>
      <p:ext uri="{BB962C8B-B14F-4D97-AF65-F5344CB8AC3E}">
        <p14:creationId xmlns:p14="http://schemas.microsoft.com/office/powerpoint/2010/main" val="369349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D7EB-00A3-6105-90EE-6050536AF100}"/>
              </a:ext>
            </a:extLst>
          </p:cNvPr>
          <p:cNvSpPr>
            <a:spLocks noGrp="1"/>
          </p:cNvSpPr>
          <p:nvPr>
            <p:ph type="title"/>
          </p:nvPr>
        </p:nvSpPr>
        <p:spPr>
          <a:xfrm>
            <a:off x="1671320" y="315587"/>
            <a:ext cx="10515600" cy="837443"/>
          </a:xfrm>
        </p:spPr>
        <p:txBody>
          <a:bodyPr/>
          <a:lstStyle/>
          <a:p>
            <a:r>
              <a:rPr lang="en-US">
                <a:latin typeface="Calibri"/>
                <a:ea typeface="Calibri"/>
                <a:cs typeface="Calibri"/>
              </a:rPr>
              <a:t>Evidence Gathering Exercise </a:t>
            </a:r>
            <a:endParaRPr lang="en-US"/>
          </a:p>
        </p:txBody>
      </p:sp>
      <p:sp>
        <p:nvSpPr>
          <p:cNvPr id="4" name="Rectangle: Rounded Corners 3">
            <a:extLst>
              <a:ext uri="{FF2B5EF4-FFF2-40B4-BE49-F238E27FC236}">
                <a16:creationId xmlns:a16="http://schemas.microsoft.com/office/drawing/2014/main" id="{8D8E353D-7014-0650-4E19-53AFC549291C}"/>
              </a:ext>
            </a:extLst>
          </p:cNvPr>
          <p:cNvSpPr/>
          <p:nvPr/>
        </p:nvSpPr>
        <p:spPr>
          <a:xfrm>
            <a:off x="1463040" y="1300480"/>
            <a:ext cx="9042400" cy="4836160"/>
          </a:xfrm>
          <a:prstGeom prst="roundRect">
            <a:avLst/>
          </a:prstGeom>
          <a:ln>
            <a:solidFill>
              <a:srgbClr val="23B8CA"/>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nSpc>
                <a:spcPct val="90000"/>
              </a:lnSpc>
              <a:spcBef>
                <a:spcPts val="1000"/>
              </a:spcBef>
            </a:pPr>
            <a:r>
              <a:rPr lang="en-GB" sz="2000" dirty="0">
                <a:solidFill>
                  <a:srgbClr val="000000"/>
                </a:solidFill>
                <a:ea typeface="Calibri"/>
                <a:cs typeface="Calibri"/>
              </a:rPr>
              <a:t>The APCC Victims’ Portfolio conducted a joint evidence gathering exercise with the Ministry of Justice (MoJ), to support the development of the next Spending Review (SR). </a:t>
            </a:r>
            <a:endParaRPr lang="en-US" sz="2000" dirty="0">
              <a:solidFill>
                <a:srgbClr val="000000"/>
              </a:solidFill>
              <a:ea typeface="Calibri"/>
              <a:cs typeface="Calibri"/>
            </a:endParaRPr>
          </a:p>
          <a:p>
            <a:pPr>
              <a:lnSpc>
                <a:spcPct val="90000"/>
              </a:lnSpc>
              <a:spcBef>
                <a:spcPts val="1000"/>
              </a:spcBef>
            </a:pPr>
            <a:r>
              <a:rPr lang="en-GB" sz="2000" dirty="0">
                <a:solidFill>
                  <a:srgbClr val="000000"/>
                </a:solidFill>
                <a:ea typeface="Calibri"/>
                <a:cs typeface="Calibri"/>
              </a:rPr>
              <a:t>The APCC shared a call for evidence across all PCCs and their offices, receiving a total of </a:t>
            </a:r>
            <a:r>
              <a:rPr lang="en-GB" sz="2000" b="1" dirty="0">
                <a:solidFill>
                  <a:srgbClr val="000000"/>
                </a:solidFill>
                <a:ea typeface="Calibri"/>
                <a:cs typeface="Calibri"/>
              </a:rPr>
              <a:t>28 responses </a:t>
            </a:r>
            <a:r>
              <a:rPr lang="en-GB" sz="2000" dirty="0">
                <a:solidFill>
                  <a:srgbClr val="000000"/>
                </a:solidFill>
                <a:ea typeface="Calibri"/>
                <a:cs typeface="Calibri"/>
              </a:rPr>
              <a:t>from across England and Wales. </a:t>
            </a:r>
            <a:endParaRPr lang="en-US" sz="2000" dirty="0">
              <a:solidFill>
                <a:srgbClr val="000000"/>
              </a:solidFill>
              <a:ea typeface="Calibri"/>
              <a:cs typeface="Calibri"/>
            </a:endParaRPr>
          </a:p>
          <a:p>
            <a:pPr>
              <a:lnSpc>
                <a:spcPct val="90000"/>
              </a:lnSpc>
              <a:spcBef>
                <a:spcPts val="1000"/>
              </a:spcBef>
            </a:pPr>
            <a:r>
              <a:rPr lang="en-GB" sz="2000" dirty="0">
                <a:solidFill>
                  <a:srgbClr val="000000"/>
                </a:solidFill>
                <a:ea typeface="Calibri"/>
                <a:cs typeface="Calibri"/>
              </a:rPr>
              <a:t>While we did not receive a response from every PCC, the consistency of responses, and the number received, means we are able to extrapolate a number of key themes and findings, and have developed a number of recommendations. </a:t>
            </a:r>
          </a:p>
          <a:p>
            <a:pPr>
              <a:lnSpc>
                <a:spcPct val="90000"/>
              </a:lnSpc>
              <a:spcBef>
                <a:spcPts val="1000"/>
              </a:spcBef>
            </a:pPr>
            <a:r>
              <a:rPr lang="en-GB" sz="2000" dirty="0">
                <a:solidFill>
                  <a:srgbClr val="000000"/>
                </a:solidFill>
                <a:ea typeface="Calibri"/>
                <a:cs typeface="Calibri"/>
              </a:rPr>
              <a:t>This exercise covered only those fundings streams from the MoJ, while the portfolio covers some funding streams from the Home Office, including the substantial Domestic Abuse Perpetrator Programme funding, this will be covered through the APCC Finance Portfolio, which undertakes SR discussions with the Home Office. </a:t>
            </a:r>
            <a:endParaRPr lang="en-US" sz="2000" dirty="0"/>
          </a:p>
        </p:txBody>
      </p:sp>
    </p:spTree>
    <p:extLst>
      <p:ext uri="{BB962C8B-B14F-4D97-AF65-F5344CB8AC3E}">
        <p14:creationId xmlns:p14="http://schemas.microsoft.com/office/powerpoint/2010/main" val="200688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6E0E-366C-F517-2F3B-DF8B6D22F271}"/>
              </a:ext>
            </a:extLst>
          </p:cNvPr>
          <p:cNvSpPr>
            <a:spLocks noGrp="1"/>
          </p:cNvSpPr>
          <p:nvPr>
            <p:ph type="title"/>
          </p:nvPr>
        </p:nvSpPr>
        <p:spPr>
          <a:xfrm>
            <a:off x="1675047" y="367017"/>
            <a:ext cx="10515600" cy="837443"/>
          </a:xfrm>
        </p:spPr>
        <p:txBody>
          <a:bodyPr/>
          <a:lstStyle/>
          <a:p>
            <a:r>
              <a:rPr lang="en-GB" dirty="0"/>
              <a:t>Funding Landscape – the ‘Cliff Edge’</a:t>
            </a:r>
          </a:p>
        </p:txBody>
      </p:sp>
      <p:sp>
        <p:nvSpPr>
          <p:cNvPr id="3" name="Content Placeholder 2">
            <a:extLst>
              <a:ext uri="{FF2B5EF4-FFF2-40B4-BE49-F238E27FC236}">
                <a16:creationId xmlns:a16="http://schemas.microsoft.com/office/drawing/2014/main" id="{275A448F-D41A-8593-3DA4-E58710D68451}"/>
              </a:ext>
            </a:extLst>
          </p:cNvPr>
          <p:cNvSpPr>
            <a:spLocks noGrp="1"/>
          </p:cNvSpPr>
          <p:nvPr>
            <p:ph idx="1"/>
          </p:nvPr>
        </p:nvSpPr>
        <p:spPr>
          <a:xfrm>
            <a:off x="5183464" y="1553610"/>
            <a:ext cx="6662058" cy="4768357"/>
          </a:xfrm>
        </p:spPr>
        <p:txBody>
          <a:bodyPr vert="horz" lIns="91440" tIns="45720" rIns="91440" bIns="45720" rtlCol="0" anchor="t">
            <a:noAutofit/>
          </a:bodyPr>
          <a:lstStyle/>
          <a:p>
            <a:r>
              <a:rPr lang="en-GB" sz="1700" b="1" dirty="0">
                <a:latin typeface="Calibri"/>
                <a:ea typeface="Calibri"/>
                <a:cs typeface="Calibri"/>
              </a:rPr>
              <a:t>Funding is at a ‘cliff edge’. </a:t>
            </a:r>
            <a:r>
              <a:rPr lang="en-GB" sz="1700" dirty="0">
                <a:latin typeface="Calibri"/>
                <a:ea typeface="Calibri"/>
                <a:cs typeface="Calibri"/>
              </a:rPr>
              <a:t>24/25 is the final year in this allocation round. PCCs reported that the majority of their services will end in March 24/25. </a:t>
            </a:r>
          </a:p>
          <a:p>
            <a:r>
              <a:rPr lang="en-GB" sz="1700" b="1" dirty="0">
                <a:latin typeface="Calibri"/>
                <a:ea typeface="Calibri"/>
                <a:cs typeface="Calibri"/>
              </a:rPr>
              <a:t>PCCs are holding financial risk. </a:t>
            </a:r>
            <a:r>
              <a:rPr lang="en-GB" sz="1700" dirty="0">
                <a:latin typeface="Calibri"/>
                <a:ea typeface="Calibri"/>
                <a:cs typeface="Calibri"/>
              </a:rPr>
              <a:t>Where PCCs are holding contracts into 25/26 and beyond, they have either underwritten funds from policing budgets or specified funding is subject to the continuation of MoJ grant within contracts. </a:t>
            </a:r>
          </a:p>
          <a:p>
            <a:r>
              <a:rPr lang="en-GB" sz="1700" b="1" dirty="0">
                <a:latin typeface="Calibri"/>
                <a:ea typeface="Calibri"/>
                <a:cs typeface="Calibri"/>
              </a:rPr>
              <a:t>The clock to renew services before 25/26 is ticking. </a:t>
            </a:r>
            <a:r>
              <a:rPr lang="en-GB" sz="1700" dirty="0">
                <a:latin typeface="Calibri"/>
                <a:ea typeface="Calibri"/>
                <a:cs typeface="Calibri"/>
              </a:rPr>
              <a:t>Offices need a </a:t>
            </a:r>
            <a:r>
              <a:rPr lang="en-GB" sz="1700" u="sng" dirty="0">
                <a:latin typeface="Calibri"/>
                <a:ea typeface="Calibri"/>
                <a:cs typeface="Calibri"/>
              </a:rPr>
              <a:t>minimum </a:t>
            </a:r>
            <a:r>
              <a:rPr lang="en-GB" sz="1700" dirty="0">
                <a:latin typeface="Calibri"/>
                <a:ea typeface="Calibri"/>
                <a:cs typeface="Calibri"/>
              </a:rPr>
              <a:t>of 6 months to undertake a procurement exercise without disruption to service delivery. Where contracts end PCCs will undertake a ‘wind down’ of services and may be undertaking decommissioning of services before the end of 24/25. </a:t>
            </a:r>
          </a:p>
          <a:p>
            <a:r>
              <a:rPr lang="en-GB" sz="1700" b="1" dirty="0">
                <a:latin typeface="Calibri"/>
                <a:ea typeface="Calibri"/>
                <a:cs typeface="Calibri"/>
              </a:rPr>
              <a:t>Continuity and availability of services for victims is at risk. </a:t>
            </a:r>
            <a:r>
              <a:rPr lang="en-GB" sz="1700" dirty="0">
                <a:latin typeface="Calibri"/>
                <a:ea typeface="Calibri"/>
                <a:cs typeface="Calibri"/>
              </a:rPr>
              <a:t>Should funding be reduced, PCCs may cut services resulting in fewer support options, and those victims already receiving support, needing to be transferred into alternative commissioned services. Where services are decommissioned, they may not take on new referrals after a certain time in 24/25 as part of the ‘wind down’ process.</a:t>
            </a:r>
          </a:p>
          <a:p>
            <a:endParaRPr lang="en-GB" sz="1700" dirty="0"/>
          </a:p>
        </p:txBody>
      </p:sp>
      <p:sp>
        <p:nvSpPr>
          <p:cNvPr id="12" name="Rectangle 11">
            <a:extLst>
              <a:ext uri="{FF2B5EF4-FFF2-40B4-BE49-F238E27FC236}">
                <a16:creationId xmlns:a16="http://schemas.microsoft.com/office/drawing/2014/main" id="{188C4700-D45B-88E5-D972-DAEA99AC3881}"/>
              </a:ext>
            </a:extLst>
          </p:cNvPr>
          <p:cNvSpPr/>
          <p:nvPr/>
        </p:nvSpPr>
        <p:spPr>
          <a:xfrm>
            <a:off x="2914426" y="2430537"/>
            <a:ext cx="2050561" cy="301534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a:p>
        </p:txBody>
      </p:sp>
      <p:sp>
        <p:nvSpPr>
          <p:cNvPr id="13" name="Rectangle: Rounded Corners 12">
            <a:extLst>
              <a:ext uri="{FF2B5EF4-FFF2-40B4-BE49-F238E27FC236}">
                <a16:creationId xmlns:a16="http://schemas.microsoft.com/office/drawing/2014/main" id="{6EA5ADB2-13AD-5594-9FD7-EA5D2ACD3534}"/>
              </a:ext>
            </a:extLst>
          </p:cNvPr>
          <p:cNvSpPr/>
          <p:nvPr/>
        </p:nvSpPr>
        <p:spPr>
          <a:xfrm>
            <a:off x="573566" y="2430118"/>
            <a:ext cx="2050561" cy="3015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Core Grant </a:t>
            </a:r>
          </a:p>
        </p:txBody>
      </p:sp>
      <p:sp>
        <p:nvSpPr>
          <p:cNvPr id="14" name="Rectangle: Rounded Corners 13">
            <a:extLst>
              <a:ext uri="{FF2B5EF4-FFF2-40B4-BE49-F238E27FC236}">
                <a16:creationId xmlns:a16="http://schemas.microsoft.com/office/drawing/2014/main" id="{A975D584-BDAC-98FC-2B37-20AB81CF0D0F}"/>
              </a:ext>
            </a:extLst>
          </p:cNvPr>
          <p:cNvSpPr/>
          <p:nvPr/>
        </p:nvSpPr>
        <p:spPr>
          <a:xfrm>
            <a:off x="3204922" y="3089124"/>
            <a:ext cx="1436915" cy="96882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b="1"/>
              <a:t>DA/SV funding </a:t>
            </a:r>
          </a:p>
        </p:txBody>
      </p:sp>
      <p:sp>
        <p:nvSpPr>
          <p:cNvPr id="15" name="Rectangle: Rounded Corners 14">
            <a:extLst>
              <a:ext uri="{FF2B5EF4-FFF2-40B4-BE49-F238E27FC236}">
                <a16:creationId xmlns:a16="http://schemas.microsoft.com/office/drawing/2014/main" id="{7671AB31-3A3B-9270-C89F-AA76F4D81697}"/>
              </a:ext>
            </a:extLst>
          </p:cNvPr>
          <p:cNvSpPr/>
          <p:nvPr/>
        </p:nvSpPr>
        <p:spPr>
          <a:xfrm>
            <a:off x="3204922" y="4253300"/>
            <a:ext cx="1436915" cy="96882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b="1"/>
              <a:t>ISVA/IDVA</a:t>
            </a:r>
          </a:p>
        </p:txBody>
      </p:sp>
      <p:sp>
        <p:nvSpPr>
          <p:cNvPr id="16" name="TextBox 15">
            <a:extLst>
              <a:ext uri="{FF2B5EF4-FFF2-40B4-BE49-F238E27FC236}">
                <a16:creationId xmlns:a16="http://schemas.microsoft.com/office/drawing/2014/main" id="{573AEB34-F9CA-B1D2-3170-135B88A188F4}"/>
              </a:ext>
            </a:extLst>
          </p:cNvPr>
          <p:cNvSpPr txBox="1"/>
          <p:nvPr/>
        </p:nvSpPr>
        <p:spPr>
          <a:xfrm>
            <a:off x="2962402" y="2575165"/>
            <a:ext cx="2050561" cy="369332"/>
          </a:xfrm>
          <a:prstGeom prst="rect">
            <a:avLst/>
          </a:prstGeom>
          <a:noFill/>
        </p:spPr>
        <p:txBody>
          <a:bodyPr wrap="square" rtlCol="0">
            <a:spAutoFit/>
          </a:bodyPr>
          <a:lstStyle/>
          <a:p>
            <a:r>
              <a:rPr lang="en-GB" b="1">
                <a:solidFill>
                  <a:schemeClr val="accent6"/>
                </a:solidFill>
              </a:rPr>
              <a:t>Additional Funding </a:t>
            </a:r>
          </a:p>
        </p:txBody>
      </p:sp>
      <p:sp>
        <p:nvSpPr>
          <p:cNvPr id="17" name="TextBox 16">
            <a:extLst>
              <a:ext uri="{FF2B5EF4-FFF2-40B4-BE49-F238E27FC236}">
                <a16:creationId xmlns:a16="http://schemas.microsoft.com/office/drawing/2014/main" id="{5E83A4FC-5B8C-C4A7-42A8-13A8F59DAA54}"/>
              </a:ext>
            </a:extLst>
          </p:cNvPr>
          <p:cNvSpPr txBox="1"/>
          <p:nvPr/>
        </p:nvSpPr>
        <p:spPr>
          <a:xfrm>
            <a:off x="573566" y="1542778"/>
            <a:ext cx="4593772" cy="615553"/>
          </a:xfrm>
          <a:prstGeom prst="rect">
            <a:avLst/>
          </a:prstGeom>
          <a:noFill/>
        </p:spPr>
        <p:txBody>
          <a:bodyPr wrap="square">
            <a:spAutoFit/>
          </a:bodyPr>
          <a:lstStyle/>
          <a:p>
            <a:r>
              <a:rPr lang="en-GB" sz="1700" dirty="0"/>
              <a:t>PCCs receive funding from the MoJ to commission services for victims of crime. </a:t>
            </a:r>
            <a:endParaRPr lang="en-GB" sz="1700" dirty="0">
              <a:solidFill>
                <a:srgbClr val="FF0000"/>
              </a:solidFill>
            </a:endParaRPr>
          </a:p>
        </p:txBody>
      </p:sp>
    </p:spTree>
    <p:extLst>
      <p:ext uri="{BB962C8B-B14F-4D97-AF65-F5344CB8AC3E}">
        <p14:creationId xmlns:p14="http://schemas.microsoft.com/office/powerpoint/2010/main" val="145873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30E4-A42D-3A1E-2A5C-20529F402FCC}"/>
              </a:ext>
            </a:extLst>
          </p:cNvPr>
          <p:cNvSpPr>
            <a:spLocks noGrp="1"/>
          </p:cNvSpPr>
          <p:nvPr>
            <p:ph type="title"/>
          </p:nvPr>
        </p:nvSpPr>
        <p:spPr>
          <a:xfrm>
            <a:off x="1608221" y="336976"/>
            <a:ext cx="10515600" cy="837443"/>
          </a:xfrm>
        </p:spPr>
        <p:txBody>
          <a:bodyPr/>
          <a:lstStyle/>
          <a:p>
            <a:r>
              <a:rPr lang="en-GB" dirty="0"/>
              <a:t>Funding Landscape – Multi-year (Core) </a:t>
            </a:r>
          </a:p>
        </p:txBody>
      </p:sp>
      <p:sp>
        <p:nvSpPr>
          <p:cNvPr id="3" name="Content Placeholder 2">
            <a:extLst>
              <a:ext uri="{FF2B5EF4-FFF2-40B4-BE49-F238E27FC236}">
                <a16:creationId xmlns:a16="http://schemas.microsoft.com/office/drawing/2014/main" id="{D838D4D4-2C72-950A-39A9-DF02092007DB}"/>
              </a:ext>
            </a:extLst>
          </p:cNvPr>
          <p:cNvSpPr>
            <a:spLocks noGrp="1"/>
          </p:cNvSpPr>
          <p:nvPr>
            <p:ph idx="1"/>
          </p:nvPr>
        </p:nvSpPr>
        <p:spPr>
          <a:xfrm>
            <a:off x="196514" y="1521215"/>
            <a:ext cx="5706979" cy="4351338"/>
          </a:xfrm>
        </p:spPr>
        <p:txBody>
          <a:bodyPr vert="horz" lIns="91440" tIns="45720" rIns="91440" bIns="45720" rtlCol="0" anchor="t">
            <a:normAutofit/>
          </a:bodyPr>
          <a:lstStyle/>
          <a:p>
            <a:r>
              <a:rPr lang="en-GB" sz="1800" dirty="0">
                <a:latin typeface="Calibri"/>
                <a:ea typeface="Calibri"/>
                <a:cs typeface="Calibri"/>
              </a:rPr>
              <a:t>Following the commitments set out in the </a:t>
            </a:r>
            <a:r>
              <a:rPr lang="en-GB" sz="1800" dirty="0">
                <a:latin typeface="Calibri"/>
                <a:ea typeface="Calibri"/>
                <a:cs typeface="Calibri"/>
                <a:hlinkClick r:id="rId3"/>
              </a:rPr>
              <a:t>Victims Funding Strategy, </a:t>
            </a:r>
            <a:r>
              <a:rPr lang="en-GB" sz="1800" dirty="0">
                <a:latin typeface="Calibri"/>
                <a:ea typeface="Calibri"/>
                <a:cs typeface="Calibri"/>
              </a:rPr>
              <a:t>the MoJ committed to multi-year core funding for victims. </a:t>
            </a:r>
          </a:p>
          <a:p>
            <a:r>
              <a:rPr lang="en-GB" sz="1800" dirty="0">
                <a:latin typeface="Calibri"/>
                <a:ea typeface="Calibri"/>
                <a:cs typeface="Calibri"/>
              </a:rPr>
              <a:t>In 22/23, and 23/24, PCCs also received an uplift to core funding.</a:t>
            </a:r>
          </a:p>
          <a:p>
            <a:r>
              <a:rPr lang="en-GB" sz="1800" dirty="0">
                <a:latin typeface="Calibri"/>
                <a:ea typeface="Calibri"/>
                <a:cs typeface="Calibri"/>
              </a:rPr>
              <a:t>PCCs have welcomed multi-year funding. The majority commission services on a multi-year basis. Where not the case, this is usually for the additional funding including ISVA/IDVA posts from the MoJ funding. </a:t>
            </a:r>
          </a:p>
        </p:txBody>
      </p:sp>
      <p:sp>
        <p:nvSpPr>
          <p:cNvPr id="5" name="TextBox 4">
            <a:extLst>
              <a:ext uri="{FF2B5EF4-FFF2-40B4-BE49-F238E27FC236}">
                <a16:creationId xmlns:a16="http://schemas.microsoft.com/office/drawing/2014/main" id="{FA208D5A-B52E-1930-3142-F4BEC90FD54E}"/>
              </a:ext>
            </a:extLst>
          </p:cNvPr>
          <p:cNvSpPr txBox="1"/>
          <p:nvPr/>
        </p:nvSpPr>
        <p:spPr>
          <a:xfrm>
            <a:off x="5967797" y="1434220"/>
            <a:ext cx="6097604" cy="369332"/>
          </a:xfrm>
          <a:prstGeom prst="rect">
            <a:avLst/>
          </a:prstGeom>
          <a:noFill/>
        </p:spPr>
        <p:txBody>
          <a:bodyPr wrap="square">
            <a:spAutoFit/>
          </a:bodyPr>
          <a:lstStyle/>
          <a:p>
            <a:r>
              <a:rPr lang="en-GB" b="1" dirty="0"/>
              <a:t>PCCs highlighted the benefits to multi-year funding including: </a:t>
            </a:r>
          </a:p>
        </p:txBody>
      </p:sp>
      <p:sp>
        <p:nvSpPr>
          <p:cNvPr id="6" name="Oval 5">
            <a:extLst>
              <a:ext uri="{FF2B5EF4-FFF2-40B4-BE49-F238E27FC236}">
                <a16:creationId xmlns:a16="http://schemas.microsoft.com/office/drawing/2014/main" id="{B8EA2CBC-85E1-9E0C-BB44-3B7AAF4120AA}"/>
              </a:ext>
            </a:extLst>
          </p:cNvPr>
          <p:cNvSpPr/>
          <p:nvPr/>
        </p:nvSpPr>
        <p:spPr>
          <a:xfrm>
            <a:off x="10261602" y="3740616"/>
            <a:ext cx="1424397" cy="1212443"/>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Staff retention </a:t>
            </a:r>
          </a:p>
        </p:txBody>
      </p:sp>
      <p:sp>
        <p:nvSpPr>
          <p:cNvPr id="7" name="Oval 6">
            <a:extLst>
              <a:ext uri="{FF2B5EF4-FFF2-40B4-BE49-F238E27FC236}">
                <a16:creationId xmlns:a16="http://schemas.microsoft.com/office/drawing/2014/main" id="{9D4961C1-3357-AEC0-BFCC-D0605510293A}"/>
              </a:ext>
            </a:extLst>
          </p:cNvPr>
          <p:cNvSpPr/>
          <p:nvPr/>
        </p:nvSpPr>
        <p:spPr>
          <a:xfrm>
            <a:off x="10249544" y="2160736"/>
            <a:ext cx="1815857" cy="1605406"/>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Experienced and trained workforce</a:t>
            </a:r>
          </a:p>
        </p:txBody>
      </p:sp>
      <p:sp>
        <p:nvSpPr>
          <p:cNvPr id="8" name="Oval 7">
            <a:extLst>
              <a:ext uri="{FF2B5EF4-FFF2-40B4-BE49-F238E27FC236}">
                <a16:creationId xmlns:a16="http://schemas.microsoft.com/office/drawing/2014/main" id="{AE09EE80-C5BB-203D-15C4-0F447ACA70A9}"/>
              </a:ext>
            </a:extLst>
          </p:cNvPr>
          <p:cNvSpPr/>
          <p:nvPr/>
        </p:nvSpPr>
        <p:spPr>
          <a:xfrm>
            <a:off x="7603281" y="4317634"/>
            <a:ext cx="1506556" cy="1334617"/>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Reduced waiting lists</a:t>
            </a:r>
          </a:p>
        </p:txBody>
      </p:sp>
      <p:sp>
        <p:nvSpPr>
          <p:cNvPr id="9" name="Oval 8">
            <a:extLst>
              <a:ext uri="{FF2B5EF4-FFF2-40B4-BE49-F238E27FC236}">
                <a16:creationId xmlns:a16="http://schemas.microsoft.com/office/drawing/2014/main" id="{2EFC42F0-2702-BC51-12F0-5768FC0A7468}"/>
              </a:ext>
            </a:extLst>
          </p:cNvPr>
          <p:cNvSpPr/>
          <p:nvPr/>
        </p:nvSpPr>
        <p:spPr>
          <a:xfrm>
            <a:off x="7786556" y="2044919"/>
            <a:ext cx="1506556" cy="1334618"/>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Extended support for victims </a:t>
            </a:r>
          </a:p>
        </p:txBody>
      </p:sp>
      <p:sp>
        <p:nvSpPr>
          <p:cNvPr id="10" name="Oval 9">
            <a:extLst>
              <a:ext uri="{FF2B5EF4-FFF2-40B4-BE49-F238E27FC236}">
                <a16:creationId xmlns:a16="http://schemas.microsoft.com/office/drawing/2014/main" id="{D9DAA8A1-27A6-9884-D8E2-F2293E6439E3}"/>
              </a:ext>
            </a:extLst>
          </p:cNvPr>
          <p:cNvSpPr/>
          <p:nvPr/>
        </p:nvSpPr>
        <p:spPr>
          <a:xfrm>
            <a:off x="7194748" y="3120407"/>
            <a:ext cx="1506556" cy="1334618"/>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Better financial planning</a:t>
            </a:r>
          </a:p>
        </p:txBody>
      </p:sp>
      <p:sp>
        <p:nvSpPr>
          <p:cNvPr id="11" name="Oval 10">
            <a:extLst>
              <a:ext uri="{FF2B5EF4-FFF2-40B4-BE49-F238E27FC236}">
                <a16:creationId xmlns:a16="http://schemas.microsoft.com/office/drawing/2014/main" id="{11B50F63-2CD5-43CD-52F9-9B93D0B5EEFB}"/>
              </a:ext>
            </a:extLst>
          </p:cNvPr>
          <p:cNvSpPr/>
          <p:nvPr/>
        </p:nvSpPr>
        <p:spPr>
          <a:xfrm>
            <a:off x="5574035" y="3808129"/>
            <a:ext cx="2115541" cy="1987384"/>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Lower administrative burden</a:t>
            </a:r>
          </a:p>
        </p:txBody>
      </p:sp>
      <p:sp>
        <p:nvSpPr>
          <p:cNvPr id="12" name="Oval 11">
            <a:extLst>
              <a:ext uri="{FF2B5EF4-FFF2-40B4-BE49-F238E27FC236}">
                <a16:creationId xmlns:a16="http://schemas.microsoft.com/office/drawing/2014/main" id="{09EBD730-72F0-B61F-22BA-7352BDD8812A}"/>
              </a:ext>
            </a:extLst>
          </p:cNvPr>
          <p:cNvSpPr/>
          <p:nvPr/>
        </p:nvSpPr>
        <p:spPr>
          <a:xfrm>
            <a:off x="8620145" y="2889960"/>
            <a:ext cx="1949777" cy="1795512"/>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Cost effectiveness for providers</a:t>
            </a:r>
          </a:p>
        </p:txBody>
      </p:sp>
      <p:sp>
        <p:nvSpPr>
          <p:cNvPr id="13" name="Oval 12">
            <a:extLst>
              <a:ext uri="{FF2B5EF4-FFF2-40B4-BE49-F238E27FC236}">
                <a16:creationId xmlns:a16="http://schemas.microsoft.com/office/drawing/2014/main" id="{A7A87F62-EBD4-7101-6598-70CF5A06F4A1}"/>
              </a:ext>
            </a:extLst>
          </p:cNvPr>
          <p:cNvSpPr/>
          <p:nvPr/>
        </p:nvSpPr>
        <p:spPr>
          <a:xfrm>
            <a:off x="8873228" y="4633117"/>
            <a:ext cx="2115541" cy="1924684"/>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Innovation and co-commissioning</a:t>
            </a:r>
          </a:p>
        </p:txBody>
      </p:sp>
      <p:sp>
        <p:nvSpPr>
          <p:cNvPr id="14" name="Oval 13">
            <a:extLst>
              <a:ext uri="{FF2B5EF4-FFF2-40B4-BE49-F238E27FC236}">
                <a16:creationId xmlns:a16="http://schemas.microsoft.com/office/drawing/2014/main" id="{B3C8FDED-535F-A409-BE23-D11E64E2D596}"/>
              </a:ext>
            </a:extLst>
          </p:cNvPr>
          <p:cNvSpPr/>
          <p:nvPr/>
        </p:nvSpPr>
        <p:spPr>
          <a:xfrm>
            <a:off x="6371388" y="2044919"/>
            <a:ext cx="1506556" cy="1334618"/>
          </a:xfrm>
          <a:prstGeom prst="ellipse">
            <a:avLst/>
          </a:prstGeom>
          <a:solidFill>
            <a:srgbClr val="0B6EB5"/>
          </a:solidFill>
          <a:ln>
            <a:solidFill>
              <a:srgbClr val="0E70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Data on trends</a:t>
            </a:r>
          </a:p>
        </p:txBody>
      </p:sp>
    </p:spTree>
    <p:extLst>
      <p:ext uri="{BB962C8B-B14F-4D97-AF65-F5344CB8AC3E}">
        <p14:creationId xmlns:p14="http://schemas.microsoft.com/office/powerpoint/2010/main" val="240973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173DF7-96F6-1DE9-B9C4-69E0677FCF36}"/>
              </a:ext>
            </a:extLst>
          </p:cNvPr>
          <p:cNvGraphicFramePr>
            <a:graphicFrameLocks noGrp="1"/>
          </p:cNvGraphicFramePr>
          <p:nvPr>
            <p:ph idx="1"/>
            <p:extLst>
              <p:ext uri="{D42A27DB-BD31-4B8C-83A1-F6EECF244321}">
                <p14:modId xmlns:p14="http://schemas.microsoft.com/office/powerpoint/2010/main" val="4089537433"/>
              </p:ext>
            </p:extLst>
          </p:nvPr>
        </p:nvGraphicFramePr>
        <p:xfrm>
          <a:off x="766761" y="16075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70" name="Title 1">
            <a:extLst>
              <a:ext uri="{FF2B5EF4-FFF2-40B4-BE49-F238E27FC236}">
                <a16:creationId xmlns:a16="http://schemas.microsoft.com/office/drawing/2014/main" id="{4970FF92-AEA8-5B51-FA37-62A3237D8C21}"/>
              </a:ext>
            </a:extLst>
          </p:cNvPr>
          <p:cNvSpPr txBox="1">
            <a:spLocks/>
          </p:cNvSpPr>
          <p:nvPr/>
        </p:nvSpPr>
        <p:spPr>
          <a:xfrm>
            <a:off x="1676400" y="356227"/>
            <a:ext cx="10515600" cy="837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baseline="0">
                <a:solidFill>
                  <a:srgbClr val="23B8CA"/>
                </a:solidFill>
                <a:latin typeface="Calibri" panose="020F0502020204030204" pitchFamily="34" charset="0"/>
                <a:ea typeface="+mj-ea"/>
                <a:cs typeface="+mj-cs"/>
              </a:defRPr>
            </a:lvl1pPr>
          </a:lstStyle>
          <a:p>
            <a:r>
              <a:rPr lang="en-GB">
                <a:latin typeface="Calibri"/>
                <a:ea typeface="Calibri"/>
                <a:cs typeface="Calibri"/>
              </a:rPr>
              <a:t>Funding Landscape – Additional Funding </a:t>
            </a:r>
          </a:p>
        </p:txBody>
      </p:sp>
      <p:sp>
        <p:nvSpPr>
          <p:cNvPr id="1126" name="TextBox 1125">
            <a:extLst>
              <a:ext uri="{FF2B5EF4-FFF2-40B4-BE49-F238E27FC236}">
                <a16:creationId xmlns:a16="http://schemas.microsoft.com/office/drawing/2014/main" id="{675C07C0-8E49-D428-75E4-12373D4F0288}"/>
              </a:ext>
            </a:extLst>
          </p:cNvPr>
          <p:cNvSpPr txBox="1"/>
          <p:nvPr/>
        </p:nvSpPr>
        <p:spPr>
          <a:xfrm>
            <a:off x="695324" y="5268878"/>
            <a:ext cx="10658475" cy="919401"/>
          </a:xfrm>
          <a:prstGeom prst="roundRect">
            <a:avLst/>
          </a:prstGeom>
          <a:solidFill>
            <a:srgbClr val="0B6EB5"/>
          </a:solidFill>
          <a:ln>
            <a:solidFill>
              <a:schemeClr val="accent1"/>
            </a:solidFill>
          </a:ln>
        </p:spPr>
        <p:txBody>
          <a:bodyPr wrap="square" lIns="91440" tIns="45720" rIns="91440" bIns="45720" anchor="t">
            <a:spAutoFit/>
          </a:bodyPr>
          <a:lstStyle/>
          <a:p>
            <a:r>
              <a:rPr lang="en-GB" sz="1200" b="1" dirty="0">
                <a:solidFill>
                  <a:schemeClr val="bg1"/>
                </a:solidFill>
              </a:rPr>
              <a:t>We asked PCCs if the </a:t>
            </a:r>
            <a:r>
              <a:rPr lang="en-GB" sz="1200" b="1" dirty="0">
                <a:solidFill>
                  <a:schemeClr val="bg1"/>
                </a:solidFill>
                <a:effectLst/>
                <a:ea typeface="Calibri"/>
                <a:cs typeface="Arial"/>
              </a:rPr>
              <a:t>ring-fenced ISVA/IDVA funding had been wrapped up into the core grant, would they have recruited the same number of posts? </a:t>
            </a:r>
          </a:p>
          <a:p>
            <a:endParaRPr lang="en-GB" sz="1200" b="1" dirty="0">
              <a:solidFill>
                <a:schemeClr val="bg1"/>
              </a:solidFill>
              <a:ea typeface="Calibri"/>
              <a:cs typeface="Arial"/>
            </a:endParaRPr>
          </a:p>
          <a:p>
            <a:pPr marL="285750" indent="-285750">
              <a:buFont typeface="Wingdings" panose="05000000000000000000" pitchFamily="2" charset="2"/>
              <a:buChar char="v"/>
            </a:pPr>
            <a:r>
              <a:rPr lang="en-GB" sz="1200" dirty="0">
                <a:solidFill>
                  <a:schemeClr val="bg1"/>
                </a:solidFill>
                <a:ea typeface="Calibri"/>
                <a:cs typeface="Arial"/>
              </a:rPr>
              <a:t>Most agreed they would have recruited a similar number of posts. </a:t>
            </a:r>
          </a:p>
          <a:p>
            <a:pPr marL="285750" indent="-285750">
              <a:buFont typeface="Wingdings" panose="05000000000000000000" pitchFamily="2" charset="2"/>
              <a:buChar char="v"/>
            </a:pPr>
            <a:r>
              <a:rPr lang="en-GB" sz="1200" dirty="0">
                <a:solidFill>
                  <a:schemeClr val="bg1"/>
                </a:solidFill>
                <a:ea typeface="Calibri"/>
                <a:cs typeface="Arial"/>
              </a:rPr>
              <a:t>They noted the need for </a:t>
            </a:r>
            <a:r>
              <a:rPr lang="en-GB" sz="1200" dirty="0">
                <a:solidFill>
                  <a:schemeClr val="bg1"/>
                </a:solidFill>
                <a:effectLst/>
                <a:ea typeface="Yu Mincho"/>
                <a:cs typeface="Arial"/>
              </a:rPr>
              <a:t>greater flexibility to evaluate the demand of additional services, enabling them to commission services based on local needs.</a:t>
            </a:r>
          </a:p>
        </p:txBody>
      </p:sp>
      <p:sp>
        <p:nvSpPr>
          <p:cNvPr id="13" name="TextBox 12">
            <a:extLst>
              <a:ext uri="{FF2B5EF4-FFF2-40B4-BE49-F238E27FC236}">
                <a16:creationId xmlns:a16="http://schemas.microsoft.com/office/drawing/2014/main" id="{24155619-C5CC-4846-55EA-350B80B66C4E}"/>
              </a:ext>
            </a:extLst>
          </p:cNvPr>
          <p:cNvSpPr txBox="1"/>
          <p:nvPr/>
        </p:nvSpPr>
        <p:spPr>
          <a:xfrm>
            <a:off x="695325" y="1129421"/>
            <a:ext cx="10658474" cy="13080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a:rPr>
              <a:t>The MoJ provide funding for:</a:t>
            </a:r>
          </a:p>
          <a:p>
            <a:pPr marL="628650" marR="0" lvl="1" indent="-171450" algn="l" defTabSz="914400" rtl="0" eaLnBrk="1" fontAlgn="auto" latinLnBrk="0" hangingPunct="1">
              <a:lnSpc>
                <a:spcPct val="90000"/>
              </a:lnSpc>
              <a:spcBef>
                <a:spcPts val="100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a:rPr>
              <a:t>ISVA/IDVA posts, via a mixture of competition and allocation.</a:t>
            </a:r>
            <a:endParaRPr lang="en-GB" sz="1200" b="0" i="0" u="none" strike="noStrike" kern="1200" cap="none" spc="0" normalizeH="0" baseline="0" noProof="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90000"/>
              </a:lnSpc>
              <a:spcBef>
                <a:spcPts val="100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a:rPr>
              <a:t>Sexual Violence/Domestic Abuse ringfenced funding (community grant) via allocation. </a:t>
            </a:r>
            <a:endParaRPr lang="en-GB" sz="12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a:rPr>
              <a:t>This funding has allowed PCCs to commission more services and services to take on more cases. This funding is critical for the delivery of services. The evidence for the services funded by these grants shows:</a:t>
            </a:r>
            <a:endParaRPr lang="en-GB" sz="12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288864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8AE4-3270-DC2B-EBA1-22EB15733FD7}"/>
              </a:ext>
            </a:extLst>
          </p:cNvPr>
          <p:cNvSpPr>
            <a:spLocks noGrp="1"/>
          </p:cNvSpPr>
          <p:nvPr>
            <p:ph type="title"/>
          </p:nvPr>
        </p:nvSpPr>
        <p:spPr>
          <a:xfrm>
            <a:off x="1676400" y="280071"/>
            <a:ext cx="10515600" cy="837443"/>
          </a:xfrm>
        </p:spPr>
        <p:txBody>
          <a:bodyPr/>
          <a:lstStyle/>
          <a:p>
            <a:r>
              <a:rPr lang="en-GB">
                <a:latin typeface="Calibri"/>
                <a:ea typeface="Calibri"/>
                <a:cs typeface="Calibri"/>
              </a:rPr>
              <a:t>Future Funding - Challenges</a:t>
            </a:r>
          </a:p>
        </p:txBody>
      </p:sp>
      <p:sp>
        <p:nvSpPr>
          <p:cNvPr id="3" name="Content Placeholder 2">
            <a:extLst>
              <a:ext uri="{FF2B5EF4-FFF2-40B4-BE49-F238E27FC236}">
                <a16:creationId xmlns:a16="http://schemas.microsoft.com/office/drawing/2014/main" id="{D4E2A03B-E8F1-5C6C-8BB1-998EE7006850}"/>
              </a:ext>
            </a:extLst>
          </p:cNvPr>
          <p:cNvSpPr>
            <a:spLocks noGrp="1"/>
          </p:cNvSpPr>
          <p:nvPr>
            <p:ph idx="1"/>
          </p:nvPr>
        </p:nvSpPr>
        <p:spPr>
          <a:xfrm>
            <a:off x="457975" y="1176442"/>
            <a:ext cx="6760693" cy="3928958"/>
          </a:xfrm>
        </p:spPr>
        <p:txBody>
          <a:bodyPr vert="horz" lIns="91440" tIns="45720" rIns="91440" bIns="45720" rtlCol="0" anchor="t">
            <a:noAutofit/>
          </a:bodyPr>
          <a:lstStyle/>
          <a:p>
            <a:pPr marL="0" indent="0">
              <a:lnSpc>
                <a:spcPct val="120000"/>
              </a:lnSpc>
              <a:buNone/>
            </a:pPr>
            <a:r>
              <a:rPr lang="en-GB" sz="1500" dirty="0">
                <a:latin typeface="Calibri"/>
                <a:ea typeface="Calibri"/>
                <a:cs typeface="Calibri"/>
              </a:rPr>
              <a:t>This exercise highlighted a number of challenges to the </a:t>
            </a:r>
            <a:r>
              <a:rPr lang="en-GB" sz="1500" u="sng" dirty="0">
                <a:latin typeface="Calibri"/>
                <a:ea typeface="Calibri"/>
                <a:cs typeface="Calibri"/>
              </a:rPr>
              <a:t>current</a:t>
            </a:r>
            <a:r>
              <a:rPr lang="en-GB" sz="1500" dirty="0">
                <a:latin typeface="Calibri"/>
                <a:ea typeface="Calibri"/>
                <a:cs typeface="Calibri"/>
              </a:rPr>
              <a:t> funding landscape which should impact any future funding decisions. </a:t>
            </a:r>
            <a:endParaRPr lang="en-US" sz="1500" dirty="0">
              <a:latin typeface="Calibri"/>
              <a:ea typeface="Calibri"/>
              <a:cs typeface="Calibri"/>
            </a:endParaRPr>
          </a:p>
          <a:p>
            <a:pPr marL="0" indent="0">
              <a:lnSpc>
                <a:spcPct val="120000"/>
              </a:lnSpc>
              <a:buNone/>
            </a:pPr>
            <a:r>
              <a:rPr lang="en-GB" sz="1500" dirty="0">
                <a:latin typeface="Calibri"/>
                <a:ea typeface="Calibri"/>
                <a:cs typeface="Calibri"/>
              </a:rPr>
              <a:t>They do not exist in isolation and are interrelated with recurring elements across the themes, but can be broadly broken down into:</a:t>
            </a:r>
          </a:p>
          <a:p>
            <a:pPr marL="0" indent="0">
              <a:lnSpc>
                <a:spcPct val="120000"/>
              </a:lnSpc>
              <a:buNone/>
            </a:pPr>
            <a:r>
              <a:rPr lang="en-GB" sz="1500" b="1" dirty="0">
                <a:latin typeface="Calibri"/>
                <a:ea typeface="Calibri"/>
                <a:cs typeface="Calibri"/>
              </a:rPr>
              <a:t>External drivers:</a:t>
            </a:r>
          </a:p>
          <a:p>
            <a:pPr marL="807720" lvl="2" indent="-457200">
              <a:lnSpc>
                <a:spcPct val="120000"/>
              </a:lnSpc>
              <a:buFont typeface="Arial" panose="020B0604020202020204" pitchFamily="34" charset="0"/>
              <a:buChar char="•"/>
            </a:pPr>
            <a:r>
              <a:rPr lang="en-GB" sz="1500" dirty="0">
                <a:latin typeface="Calibri"/>
                <a:ea typeface="Calibri"/>
                <a:cs typeface="Calibri"/>
              </a:rPr>
              <a:t>Demand </a:t>
            </a:r>
          </a:p>
          <a:p>
            <a:pPr marL="807720" lvl="2" indent="-457200">
              <a:lnSpc>
                <a:spcPct val="120000"/>
              </a:lnSpc>
              <a:buFont typeface="Arial" panose="020B0604020202020204" pitchFamily="34" charset="0"/>
              <a:buChar char="•"/>
            </a:pPr>
            <a:r>
              <a:rPr lang="en-GB" sz="1500" dirty="0">
                <a:latin typeface="Calibri"/>
                <a:ea typeface="Calibri"/>
                <a:cs typeface="Calibri"/>
              </a:rPr>
              <a:t>Funding </a:t>
            </a:r>
          </a:p>
          <a:p>
            <a:pPr marL="0" indent="0">
              <a:lnSpc>
                <a:spcPct val="120000"/>
              </a:lnSpc>
              <a:buNone/>
            </a:pPr>
            <a:r>
              <a:rPr lang="en-GB" sz="1500" dirty="0">
                <a:latin typeface="Calibri"/>
                <a:ea typeface="Calibri"/>
                <a:cs typeface="Calibri"/>
              </a:rPr>
              <a:t>And the resulting </a:t>
            </a:r>
            <a:r>
              <a:rPr lang="en-GB" sz="1500" b="1" dirty="0">
                <a:latin typeface="Calibri"/>
                <a:ea typeface="Calibri"/>
                <a:cs typeface="Calibri"/>
              </a:rPr>
              <a:t>impacts</a:t>
            </a:r>
            <a:r>
              <a:rPr lang="en-GB" sz="1500" dirty="0">
                <a:latin typeface="Calibri"/>
                <a:ea typeface="Calibri"/>
                <a:cs typeface="Calibri"/>
              </a:rPr>
              <a:t> to: </a:t>
            </a:r>
          </a:p>
          <a:p>
            <a:pPr marL="807720" lvl="2" indent="-457200">
              <a:lnSpc>
                <a:spcPct val="120000"/>
              </a:lnSpc>
              <a:buFont typeface="Arial" panose="020B0604020202020204" pitchFamily="34" charset="0"/>
              <a:buChar char="•"/>
            </a:pPr>
            <a:r>
              <a:rPr lang="en-GB" sz="1500" dirty="0">
                <a:latin typeface="Calibri"/>
                <a:ea typeface="Calibri"/>
                <a:cs typeface="Calibri"/>
              </a:rPr>
              <a:t>Commissioning </a:t>
            </a:r>
          </a:p>
          <a:p>
            <a:pPr marL="807720" lvl="2" indent="-457200">
              <a:lnSpc>
                <a:spcPct val="120000"/>
              </a:lnSpc>
              <a:buFont typeface="Arial" panose="020B0604020202020204" pitchFamily="34" charset="0"/>
              <a:buChar char="•"/>
            </a:pPr>
            <a:r>
              <a:rPr lang="en-GB" sz="1500" dirty="0">
                <a:latin typeface="Calibri"/>
                <a:ea typeface="Calibri"/>
                <a:cs typeface="Calibri"/>
              </a:rPr>
              <a:t>Workforce </a:t>
            </a:r>
            <a:endParaRPr lang="en-GB" sz="1500">
              <a:ea typeface="Calibri" panose="020F0502020204030204" pitchFamily="34" charset="0"/>
              <a:cs typeface="Calibri" panose="020F0502020204030204" pitchFamily="34" charset="0"/>
            </a:endParaRPr>
          </a:p>
          <a:p>
            <a:pPr marL="807720" lvl="2" indent="-457200">
              <a:lnSpc>
                <a:spcPct val="120000"/>
              </a:lnSpc>
              <a:buChar char="•"/>
            </a:pPr>
            <a:r>
              <a:rPr lang="en-GB" sz="1500" dirty="0">
                <a:latin typeface="Calibri"/>
                <a:ea typeface="Calibri"/>
                <a:cs typeface="Calibri"/>
              </a:rPr>
              <a:t>Victims’ </a:t>
            </a:r>
            <a:r>
              <a:rPr lang="en-GB" sz="1500">
                <a:latin typeface="Calibri"/>
                <a:ea typeface="Calibri"/>
                <a:cs typeface="Calibri"/>
              </a:rPr>
              <a:t>Outcomes</a:t>
            </a:r>
            <a:endParaRPr lang="en-GB" sz="1500" dirty="0">
              <a:latin typeface="Calibri"/>
              <a:ea typeface="Calibri"/>
              <a:cs typeface="Calibri"/>
            </a:endParaRPr>
          </a:p>
        </p:txBody>
      </p:sp>
      <p:grpSp>
        <p:nvGrpSpPr>
          <p:cNvPr id="11" name="Group 10">
            <a:extLst>
              <a:ext uri="{FF2B5EF4-FFF2-40B4-BE49-F238E27FC236}">
                <a16:creationId xmlns:a16="http://schemas.microsoft.com/office/drawing/2014/main" id="{132CBE73-68F1-3763-15DD-48214164F9CF}"/>
              </a:ext>
            </a:extLst>
          </p:cNvPr>
          <p:cNvGrpSpPr/>
          <p:nvPr/>
        </p:nvGrpSpPr>
        <p:grpSpPr>
          <a:xfrm>
            <a:off x="7600950" y="1462881"/>
            <a:ext cx="3418893" cy="4351338"/>
            <a:chOff x="7883092" y="1601795"/>
            <a:chExt cx="3418893" cy="4351338"/>
          </a:xfrm>
        </p:grpSpPr>
        <p:sp>
          <p:nvSpPr>
            <p:cNvPr id="5" name="Rectangle: Rounded Corners 4">
              <a:extLst>
                <a:ext uri="{FF2B5EF4-FFF2-40B4-BE49-F238E27FC236}">
                  <a16:creationId xmlns:a16="http://schemas.microsoft.com/office/drawing/2014/main" id="{886130DF-93AE-1495-6AD7-C366626BFEE9}"/>
                </a:ext>
              </a:extLst>
            </p:cNvPr>
            <p:cNvSpPr/>
            <p:nvPr/>
          </p:nvSpPr>
          <p:spPr>
            <a:xfrm>
              <a:off x="7883092" y="1601795"/>
              <a:ext cx="3418893" cy="4351338"/>
            </a:xfrm>
            <a:prstGeom prst="roundRect">
              <a:avLst/>
            </a:prstGeom>
            <a:solidFill>
              <a:srgbClr val="23B8CA"/>
            </a:solidFill>
            <a:ln>
              <a:solidFill>
                <a:srgbClr val="23B8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Rectangle: Rounded Corners 3">
              <a:extLst>
                <a:ext uri="{FF2B5EF4-FFF2-40B4-BE49-F238E27FC236}">
                  <a16:creationId xmlns:a16="http://schemas.microsoft.com/office/drawing/2014/main" id="{9B1EAB97-E632-4E18-41DF-0C84B3C82496}"/>
                </a:ext>
              </a:extLst>
            </p:cNvPr>
            <p:cNvSpPr/>
            <p:nvPr/>
          </p:nvSpPr>
          <p:spPr>
            <a:xfrm>
              <a:off x="8122328" y="2510976"/>
              <a:ext cx="2940424" cy="3367959"/>
            </a:xfrm>
            <a:prstGeom prst="roundRect">
              <a:avLst/>
            </a:prstGeom>
            <a:solidFill>
              <a:srgbClr val="B7ECF3"/>
            </a:solidFill>
            <a:ln>
              <a:solidFill>
                <a:srgbClr val="B7EC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 </a:t>
              </a:r>
            </a:p>
          </p:txBody>
        </p:sp>
        <p:sp>
          <p:nvSpPr>
            <p:cNvPr id="6" name="TextBox 5">
              <a:extLst>
                <a:ext uri="{FF2B5EF4-FFF2-40B4-BE49-F238E27FC236}">
                  <a16:creationId xmlns:a16="http://schemas.microsoft.com/office/drawing/2014/main" id="{B34B5D24-410D-2346-6A84-4F017EAB6F38}"/>
                </a:ext>
              </a:extLst>
            </p:cNvPr>
            <p:cNvSpPr txBox="1"/>
            <p:nvPr/>
          </p:nvSpPr>
          <p:spPr>
            <a:xfrm>
              <a:off x="8405686" y="1837646"/>
              <a:ext cx="2176299" cy="461665"/>
            </a:xfrm>
            <a:prstGeom prst="rect">
              <a:avLst/>
            </a:prstGeom>
            <a:noFill/>
          </p:spPr>
          <p:txBody>
            <a:bodyPr wrap="square" rtlCol="0">
              <a:spAutoFit/>
            </a:bodyPr>
            <a:lstStyle/>
            <a:p>
              <a:pPr algn="ctr"/>
              <a:r>
                <a:rPr lang="en-GB" sz="2400" b="1"/>
                <a:t>Demand</a:t>
              </a:r>
              <a:endParaRPr lang="en-GB" sz="2800" b="1"/>
            </a:p>
          </p:txBody>
        </p:sp>
        <p:sp>
          <p:nvSpPr>
            <p:cNvPr id="8" name="TextBox 7">
              <a:extLst>
                <a:ext uri="{FF2B5EF4-FFF2-40B4-BE49-F238E27FC236}">
                  <a16:creationId xmlns:a16="http://schemas.microsoft.com/office/drawing/2014/main" id="{3B4A764B-F1F3-A839-851D-D3090CBEDEC4}"/>
                </a:ext>
              </a:extLst>
            </p:cNvPr>
            <p:cNvSpPr txBox="1"/>
            <p:nvPr/>
          </p:nvSpPr>
          <p:spPr>
            <a:xfrm>
              <a:off x="8496856" y="2620756"/>
              <a:ext cx="2085129" cy="461665"/>
            </a:xfrm>
            <a:prstGeom prst="rect">
              <a:avLst/>
            </a:prstGeom>
            <a:noFill/>
          </p:spPr>
          <p:txBody>
            <a:bodyPr wrap="square" rtlCol="0">
              <a:spAutoFit/>
            </a:bodyPr>
            <a:lstStyle/>
            <a:p>
              <a:pPr algn="ctr"/>
              <a:r>
                <a:rPr lang="en-GB" sz="2400" b="1"/>
                <a:t>Funding </a:t>
              </a:r>
            </a:p>
          </p:txBody>
        </p:sp>
        <p:grpSp>
          <p:nvGrpSpPr>
            <p:cNvPr id="18" name="Group 17">
              <a:extLst>
                <a:ext uri="{FF2B5EF4-FFF2-40B4-BE49-F238E27FC236}">
                  <a16:creationId xmlns:a16="http://schemas.microsoft.com/office/drawing/2014/main" id="{5973DE2C-DA0F-95E5-0566-9FC88F5F141B}"/>
                </a:ext>
              </a:extLst>
            </p:cNvPr>
            <p:cNvGrpSpPr/>
            <p:nvPr/>
          </p:nvGrpSpPr>
          <p:grpSpPr>
            <a:xfrm>
              <a:off x="8485521" y="3208358"/>
              <a:ext cx="2214039" cy="707886"/>
              <a:chOff x="2391248" y="4236587"/>
              <a:chExt cx="2045892" cy="707886"/>
            </a:xfrm>
          </p:grpSpPr>
          <p:sp>
            <p:nvSpPr>
              <p:cNvPr id="12" name="Flowchart: Terminator 11">
                <a:extLst>
                  <a:ext uri="{FF2B5EF4-FFF2-40B4-BE49-F238E27FC236}">
                    <a16:creationId xmlns:a16="http://schemas.microsoft.com/office/drawing/2014/main" id="{47A62D55-F0DF-6117-6C7F-A63ABB6DFCF3}"/>
                  </a:ext>
                </a:extLst>
              </p:cNvPr>
              <p:cNvSpPr/>
              <p:nvPr/>
            </p:nvSpPr>
            <p:spPr>
              <a:xfrm>
                <a:off x="2391248" y="4236587"/>
                <a:ext cx="2045892" cy="707886"/>
              </a:xfrm>
              <a:prstGeom prst="flowChartTerminator">
                <a:avLst/>
              </a:prstGeom>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Box 14">
                <a:extLst>
                  <a:ext uri="{FF2B5EF4-FFF2-40B4-BE49-F238E27FC236}">
                    <a16:creationId xmlns:a16="http://schemas.microsoft.com/office/drawing/2014/main" id="{4B27BA36-B437-F4C5-1370-BFF1B2ECA0B0}"/>
                  </a:ext>
                </a:extLst>
              </p:cNvPr>
              <p:cNvSpPr txBox="1"/>
              <p:nvPr/>
            </p:nvSpPr>
            <p:spPr>
              <a:xfrm>
                <a:off x="2450805" y="4419243"/>
                <a:ext cx="1926772" cy="338554"/>
              </a:xfrm>
              <a:prstGeom prst="rect">
                <a:avLst/>
              </a:prstGeom>
              <a:noFill/>
            </p:spPr>
            <p:txBody>
              <a:bodyPr wrap="square" rtlCol="0">
                <a:spAutoFit/>
              </a:bodyPr>
              <a:lstStyle/>
              <a:p>
                <a:pPr algn="ctr"/>
                <a:r>
                  <a:rPr lang="en-GB" sz="1600" b="1">
                    <a:solidFill>
                      <a:schemeClr val="bg1"/>
                    </a:solidFill>
                  </a:rPr>
                  <a:t>Commissioning</a:t>
                </a:r>
              </a:p>
            </p:txBody>
          </p:sp>
        </p:grpSp>
        <p:grpSp>
          <p:nvGrpSpPr>
            <p:cNvPr id="19" name="Group 18">
              <a:extLst>
                <a:ext uri="{FF2B5EF4-FFF2-40B4-BE49-F238E27FC236}">
                  <a16:creationId xmlns:a16="http://schemas.microsoft.com/office/drawing/2014/main" id="{A0A73946-2064-7435-A5A0-0F62C57322F9}"/>
                </a:ext>
              </a:extLst>
            </p:cNvPr>
            <p:cNvGrpSpPr/>
            <p:nvPr/>
          </p:nvGrpSpPr>
          <p:grpSpPr>
            <a:xfrm>
              <a:off x="8424647" y="4115530"/>
              <a:ext cx="2335785" cy="707886"/>
              <a:chOff x="5229888" y="4176576"/>
              <a:chExt cx="2158392" cy="707886"/>
            </a:xfrm>
          </p:grpSpPr>
          <p:sp>
            <p:nvSpPr>
              <p:cNvPr id="13" name="Flowchart: Terminator 12">
                <a:extLst>
                  <a:ext uri="{FF2B5EF4-FFF2-40B4-BE49-F238E27FC236}">
                    <a16:creationId xmlns:a16="http://schemas.microsoft.com/office/drawing/2014/main" id="{A3247DAE-9BF5-BAF6-9646-16EE94158995}"/>
                  </a:ext>
                </a:extLst>
              </p:cNvPr>
              <p:cNvSpPr/>
              <p:nvPr/>
            </p:nvSpPr>
            <p:spPr>
              <a:xfrm>
                <a:off x="5229888" y="4176576"/>
                <a:ext cx="2158392" cy="707886"/>
              </a:xfrm>
              <a:prstGeom prst="flowChartTerminator">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extBox 15">
                <a:extLst>
                  <a:ext uri="{FF2B5EF4-FFF2-40B4-BE49-F238E27FC236}">
                    <a16:creationId xmlns:a16="http://schemas.microsoft.com/office/drawing/2014/main" id="{BB57F023-5F93-F6EB-F2C7-C8F044B09DAA}"/>
                  </a:ext>
                </a:extLst>
              </p:cNvPr>
              <p:cNvSpPr txBox="1"/>
              <p:nvPr/>
            </p:nvSpPr>
            <p:spPr>
              <a:xfrm>
                <a:off x="5367132" y="4361241"/>
                <a:ext cx="1883898" cy="338554"/>
              </a:xfrm>
              <a:prstGeom prst="rect">
                <a:avLst/>
              </a:prstGeom>
              <a:noFill/>
              <a:ln>
                <a:solidFill>
                  <a:srgbClr val="4472C4"/>
                </a:solidFill>
              </a:ln>
            </p:spPr>
            <p:txBody>
              <a:bodyPr wrap="square" rtlCol="0">
                <a:spAutoFit/>
              </a:bodyPr>
              <a:lstStyle/>
              <a:p>
                <a:pPr algn="ctr"/>
                <a:r>
                  <a:rPr lang="en-GB" sz="1600" b="1">
                    <a:solidFill>
                      <a:schemeClr val="bg1"/>
                    </a:solidFill>
                  </a:rPr>
                  <a:t>Workforce</a:t>
                </a:r>
              </a:p>
            </p:txBody>
          </p:sp>
        </p:grpSp>
        <p:grpSp>
          <p:nvGrpSpPr>
            <p:cNvPr id="21" name="Group 20">
              <a:extLst>
                <a:ext uri="{FF2B5EF4-FFF2-40B4-BE49-F238E27FC236}">
                  <a16:creationId xmlns:a16="http://schemas.microsoft.com/office/drawing/2014/main" id="{737012FF-E857-F41D-3599-FD58C4D4C0E6}"/>
                </a:ext>
              </a:extLst>
            </p:cNvPr>
            <p:cNvGrpSpPr/>
            <p:nvPr/>
          </p:nvGrpSpPr>
          <p:grpSpPr>
            <a:xfrm>
              <a:off x="8424645" y="5022702"/>
              <a:ext cx="2335785" cy="707886"/>
              <a:chOff x="8064917" y="4243864"/>
              <a:chExt cx="2158392" cy="707886"/>
            </a:xfrm>
          </p:grpSpPr>
          <p:sp>
            <p:nvSpPr>
              <p:cNvPr id="14" name="Flowchart: Terminator 13">
                <a:extLst>
                  <a:ext uri="{FF2B5EF4-FFF2-40B4-BE49-F238E27FC236}">
                    <a16:creationId xmlns:a16="http://schemas.microsoft.com/office/drawing/2014/main" id="{9398CB5A-D74B-18BF-1D69-3400451FB459}"/>
                  </a:ext>
                </a:extLst>
              </p:cNvPr>
              <p:cNvSpPr/>
              <p:nvPr/>
            </p:nvSpPr>
            <p:spPr>
              <a:xfrm>
                <a:off x="8064917" y="4243864"/>
                <a:ext cx="2158392" cy="707886"/>
              </a:xfrm>
              <a:prstGeom prst="flowChartTerminator">
                <a:avLst/>
              </a:prstGeom>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Box 16">
                <a:extLst>
                  <a:ext uri="{FF2B5EF4-FFF2-40B4-BE49-F238E27FC236}">
                    <a16:creationId xmlns:a16="http://schemas.microsoft.com/office/drawing/2014/main" id="{204C0ADC-CDE0-747E-EE9B-95244298EBA7}"/>
                  </a:ext>
                </a:extLst>
              </p:cNvPr>
              <p:cNvSpPr txBox="1"/>
              <p:nvPr/>
            </p:nvSpPr>
            <p:spPr>
              <a:xfrm>
                <a:off x="8180725" y="4416641"/>
                <a:ext cx="1926772" cy="338554"/>
              </a:xfrm>
              <a:prstGeom prst="rect">
                <a:avLst/>
              </a:prstGeom>
              <a:noFill/>
            </p:spPr>
            <p:txBody>
              <a:bodyPr wrap="square" lIns="91440" tIns="45720" rIns="91440" bIns="45720" rtlCol="0" anchor="t">
                <a:spAutoFit/>
              </a:bodyPr>
              <a:lstStyle/>
              <a:p>
                <a:pPr algn="ctr"/>
                <a:r>
                  <a:rPr lang="en-GB" sz="1600" b="1">
                    <a:solidFill>
                      <a:schemeClr val="bg1"/>
                    </a:solidFill>
                  </a:rPr>
                  <a:t>Victims’ Outcomes</a:t>
                </a:r>
              </a:p>
            </p:txBody>
          </p:sp>
        </p:grpSp>
      </p:grpSp>
      <p:sp>
        <p:nvSpPr>
          <p:cNvPr id="9" name="TextBox 8">
            <a:extLst>
              <a:ext uri="{FF2B5EF4-FFF2-40B4-BE49-F238E27FC236}">
                <a16:creationId xmlns:a16="http://schemas.microsoft.com/office/drawing/2014/main" id="{9B8EF828-1977-F654-9726-05D41DBE7A9B}"/>
              </a:ext>
            </a:extLst>
          </p:cNvPr>
          <p:cNvSpPr txBox="1"/>
          <p:nvPr/>
        </p:nvSpPr>
        <p:spPr>
          <a:xfrm>
            <a:off x="460634" y="5236401"/>
            <a:ext cx="6029325" cy="868323"/>
          </a:xfrm>
          <a:prstGeom prst="roundRect">
            <a:avLst/>
          </a:prstGeom>
          <a:noFill/>
          <a:ln w="12700">
            <a:solidFill>
              <a:srgbClr val="23B8CA"/>
            </a:solidFill>
          </a:ln>
        </p:spPr>
        <p:txBody>
          <a:bodyPr wrap="square">
            <a:spAutoFit/>
          </a:bodyPr>
          <a:lstStyle/>
          <a:p>
            <a:pPr marL="0" indent="0">
              <a:buNone/>
            </a:pPr>
            <a:r>
              <a:rPr lang="en-GB" sz="1500" dirty="0">
                <a:latin typeface="Calibri"/>
                <a:ea typeface="Calibri"/>
                <a:cs typeface="Calibri"/>
              </a:rPr>
              <a:t>These impacts were felt across all commissioned services, delivered across the MoJ funding streams, but PCCs were clear on the impacts particularly to those areas funded through the additional funding. </a:t>
            </a:r>
          </a:p>
        </p:txBody>
      </p:sp>
    </p:spTree>
    <p:extLst>
      <p:ext uri="{BB962C8B-B14F-4D97-AF65-F5344CB8AC3E}">
        <p14:creationId xmlns:p14="http://schemas.microsoft.com/office/powerpoint/2010/main" val="27040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41A3-2D92-3DAF-9478-823FF0BD94E5}"/>
              </a:ext>
            </a:extLst>
          </p:cNvPr>
          <p:cNvSpPr>
            <a:spLocks noGrp="1"/>
          </p:cNvSpPr>
          <p:nvPr>
            <p:ph type="title"/>
          </p:nvPr>
        </p:nvSpPr>
        <p:spPr>
          <a:xfrm>
            <a:off x="1676400" y="320350"/>
            <a:ext cx="10515600" cy="837443"/>
          </a:xfrm>
        </p:spPr>
        <p:txBody>
          <a:bodyPr/>
          <a:lstStyle/>
          <a:p>
            <a:r>
              <a:rPr lang="en-GB">
                <a:latin typeface="Calibri"/>
                <a:ea typeface="Calibri"/>
                <a:cs typeface="Calibri"/>
              </a:rPr>
              <a:t>External Drivers - System Demand </a:t>
            </a:r>
          </a:p>
        </p:txBody>
      </p:sp>
      <p:sp>
        <p:nvSpPr>
          <p:cNvPr id="6" name="Content Placeholder 5">
            <a:extLst>
              <a:ext uri="{FF2B5EF4-FFF2-40B4-BE49-F238E27FC236}">
                <a16:creationId xmlns:a16="http://schemas.microsoft.com/office/drawing/2014/main" id="{DB13065F-5486-A513-B8FF-2E90C3E3AC8B}"/>
              </a:ext>
            </a:extLst>
          </p:cNvPr>
          <p:cNvSpPr>
            <a:spLocks noGrp="1"/>
          </p:cNvSpPr>
          <p:nvPr>
            <p:ph idx="1"/>
          </p:nvPr>
        </p:nvSpPr>
        <p:spPr>
          <a:xfrm>
            <a:off x="516835" y="1233726"/>
            <a:ext cx="5237922" cy="5116595"/>
          </a:xfrm>
        </p:spPr>
        <p:txBody>
          <a:bodyPr vert="horz" lIns="91440" tIns="45720" rIns="91440" bIns="45720" rtlCol="0" anchor="t">
            <a:noAutofit/>
          </a:bodyPr>
          <a:lstStyle/>
          <a:p>
            <a:pPr marL="0" indent="0">
              <a:buNone/>
            </a:pPr>
            <a:r>
              <a:rPr lang="en-GB" sz="1200" b="1" dirty="0">
                <a:solidFill>
                  <a:srgbClr val="23B8CA"/>
                </a:solidFill>
                <a:latin typeface="Calibri"/>
                <a:ea typeface="Calibri"/>
                <a:cs typeface="Calibri"/>
              </a:rPr>
              <a:t>Court Backlog</a:t>
            </a:r>
          </a:p>
          <a:p>
            <a:pPr marL="182245" indent="-182245"/>
            <a:r>
              <a:rPr lang="en-GB" sz="1100" dirty="0">
                <a:latin typeface="Calibri"/>
                <a:ea typeface="Calibri"/>
                <a:cs typeface="Calibri"/>
              </a:rPr>
              <a:t>Delays in court proceedings demand prolonged support from services providers for victims and survivors particularly ISVAs and IDVAs.</a:t>
            </a:r>
          </a:p>
          <a:p>
            <a:pPr marL="182245" indent="-182245"/>
            <a:r>
              <a:rPr lang="en-GB" sz="1100" dirty="0">
                <a:latin typeface="Calibri"/>
                <a:ea typeface="Calibri"/>
                <a:cs typeface="Calibri"/>
              </a:rPr>
              <a:t>Caseload numbers have grown whilst accommodating those affected by the backlogs in criminal trials. ISVA referrals have increased and waiting lists are long.</a:t>
            </a:r>
          </a:p>
          <a:p>
            <a:pPr marL="182245" indent="-182245"/>
            <a:r>
              <a:rPr lang="en-GB" sz="1100" dirty="0">
                <a:latin typeface="Calibri"/>
                <a:ea typeface="Calibri"/>
                <a:cs typeface="Calibri"/>
              </a:rPr>
              <a:t>Victims are spending longer periods within the criminal justice system, which is adversely affecting their emotional and physical health, and their capacity to stay engaged with the system.</a:t>
            </a:r>
          </a:p>
          <a:p>
            <a:pPr marL="0" indent="0">
              <a:buNone/>
            </a:pPr>
            <a:r>
              <a:rPr lang="en-GB" sz="1200" b="1" dirty="0">
                <a:solidFill>
                  <a:srgbClr val="23B8CA"/>
                </a:solidFill>
                <a:latin typeface="Calibri"/>
                <a:ea typeface="Calibri"/>
                <a:cs typeface="Calibri"/>
              </a:rPr>
              <a:t>‘Cost of living’ Crisis</a:t>
            </a:r>
          </a:p>
          <a:p>
            <a:pPr marL="182245" indent="-182245"/>
            <a:r>
              <a:rPr lang="en-GB" sz="1100" dirty="0">
                <a:latin typeface="Calibri"/>
                <a:ea typeface="Calibri"/>
                <a:cs typeface="Calibri"/>
              </a:rPr>
              <a:t>Practically impacts a victim’s ability to access supportive and potentially lifesaving services e.g. travel costs.</a:t>
            </a:r>
          </a:p>
          <a:p>
            <a:pPr marL="182245" indent="-182245"/>
            <a:r>
              <a:rPr lang="en-GB" sz="1100" dirty="0">
                <a:latin typeface="Calibri"/>
                <a:ea typeface="Calibri"/>
                <a:cs typeface="Calibri"/>
              </a:rPr>
              <a:t>Basic essentials for support services such as travel costs have increased while providers are also supporting their workforce with practical essentials as real wages are decreasing.</a:t>
            </a:r>
          </a:p>
          <a:p>
            <a:pPr marL="0" indent="0">
              <a:buNone/>
            </a:pPr>
            <a:r>
              <a:rPr lang="en-GB" sz="1200" b="1" dirty="0">
                <a:solidFill>
                  <a:srgbClr val="23B8CA"/>
                </a:solidFill>
                <a:latin typeface="Calibri"/>
                <a:ea typeface="Calibri"/>
                <a:cs typeface="Calibri"/>
              </a:rPr>
              <a:t>Mental Health and Other Vulnerabilities </a:t>
            </a:r>
          </a:p>
          <a:p>
            <a:pPr marL="182245" indent="-182245"/>
            <a:r>
              <a:rPr lang="en-GB" sz="1100" dirty="0">
                <a:latin typeface="Calibri"/>
                <a:ea typeface="Calibri"/>
                <a:cs typeface="Calibri"/>
              </a:rPr>
              <a:t>Victims are presenting with increasingly complex needs, including mental health, physical and sexual health, housing, and substance abuse issues. Victims often need support for longer, require higher levels of support/more regular contact; and require additional referrals into other services. </a:t>
            </a:r>
          </a:p>
          <a:p>
            <a:pPr marL="182245" indent="-182245"/>
            <a:r>
              <a:rPr lang="en-GB" sz="1100" dirty="0">
                <a:latin typeface="Calibri"/>
                <a:ea typeface="Calibri"/>
                <a:cs typeface="Calibri"/>
              </a:rPr>
              <a:t>Mental health services have lengthy waiting list or service interruptions, requiring interim support from local victims' support services. </a:t>
            </a:r>
          </a:p>
          <a:p>
            <a:pPr marL="182245" indent="-182245"/>
            <a:r>
              <a:rPr lang="en-GB" sz="1100" dirty="0">
                <a:latin typeface="Calibri"/>
                <a:ea typeface="Calibri"/>
                <a:cs typeface="Calibri"/>
              </a:rPr>
              <a:t>Mental health support is often crisis-oriented and frequently lacks provisions for long-term support.</a:t>
            </a:r>
          </a:p>
          <a:p>
            <a:pPr marL="0" indent="0">
              <a:buNone/>
            </a:pPr>
            <a:endParaRPr lang="en-GB" sz="1200" b="1" dirty="0"/>
          </a:p>
        </p:txBody>
      </p:sp>
      <p:sp>
        <p:nvSpPr>
          <p:cNvPr id="4" name="TextBox 9">
            <a:extLst>
              <a:ext uri="{FF2B5EF4-FFF2-40B4-BE49-F238E27FC236}">
                <a16:creationId xmlns:a16="http://schemas.microsoft.com/office/drawing/2014/main" id="{F7F9322C-0797-E93B-859C-FE0DD4E66408}"/>
              </a:ext>
            </a:extLst>
          </p:cNvPr>
          <p:cNvSpPr txBox="1"/>
          <p:nvPr/>
        </p:nvSpPr>
        <p:spPr>
          <a:xfrm>
            <a:off x="5941832" y="1233726"/>
            <a:ext cx="6029325" cy="50603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GB" sz="1200" b="1" dirty="0">
                <a:solidFill>
                  <a:srgbClr val="23B8CA"/>
                </a:solidFill>
                <a:latin typeface="Calibri"/>
                <a:ea typeface="Calibri"/>
                <a:cs typeface="Calibri"/>
              </a:rPr>
              <a:t>Children and Young People </a:t>
            </a:r>
          </a:p>
          <a:p>
            <a:pPr marL="171450" indent="-171450">
              <a:lnSpc>
                <a:spcPct val="90000"/>
              </a:lnSpc>
              <a:spcBef>
                <a:spcPts val="1000"/>
              </a:spcBef>
              <a:buFont typeface="Arial" panose="020B0604020202020204" pitchFamily="34" charset="0"/>
              <a:buChar char="•"/>
            </a:pPr>
            <a:r>
              <a:rPr lang="en-GB" sz="1100" dirty="0"/>
              <a:t>Children and young people are presenting with more complex behaviours, risks, and needs emerging post-COVID 19, along with an increase in children becoming involved in crime at a younger age.</a:t>
            </a:r>
            <a:endParaRPr lang="en-GB" sz="1100" dirty="0">
              <a:ea typeface="Calibri"/>
              <a:cs typeface="Calibri"/>
            </a:endParaRPr>
          </a:p>
          <a:p>
            <a:pPr marL="171450" indent="-171450">
              <a:lnSpc>
                <a:spcPct val="90000"/>
              </a:lnSpc>
              <a:spcBef>
                <a:spcPts val="1000"/>
              </a:spcBef>
              <a:buFont typeface="Arial" panose="020B0604020202020204" pitchFamily="34" charset="0"/>
              <a:buChar char="•"/>
            </a:pPr>
            <a:r>
              <a:rPr lang="en-GB" sz="1100" dirty="0"/>
              <a:t>There is a demand for services for child victims of domestic abuse (Domestic Abuse Act 2021).</a:t>
            </a:r>
            <a:endParaRPr lang="en-GB" sz="1100" dirty="0">
              <a:ea typeface="Calibri"/>
              <a:cs typeface="Calibri"/>
            </a:endParaRPr>
          </a:p>
          <a:p>
            <a:pPr>
              <a:lnSpc>
                <a:spcPct val="90000"/>
              </a:lnSpc>
              <a:spcBef>
                <a:spcPts val="1000"/>
              </a:spcBef>
            </a:pPr>
            <a:r>
              <a:rPr lang="en-GB" sz="1200" b="1" dirty="0">
                <a:solidFill>
                  <a:srgbClr val="23B8CA"/>
                </a:solidFill>
                <a:latin typeface="Calibri"/>
                <a:ea typeface="Calibri"/>
                <a:cs typeface="Calibri"/>
              </a:rPr>
              <a:t>Emerging Threats </a:t>
            </a:r>
          </a:p>
          <a:p>
            <a:pPr marL="171450" indent="-171450">
              <a:lnSpc>
                <a:spcPct val="90000"/>
              </a:lnSpc>
              <a:spcBef>
                <a:spcPts val="1000"/>
              </a:spcBef>
              <a:buFont typeface="Arial" panose="020B0604020202020204" pitchFamily="34" charset="0"/>
              <a:buChar char="•"/>
            </a:pPr>
            <a:r>
              <a:rPr lang="en-GB" sz="1100" dirty="0"/>
              <a:t>Increased awareness of image-based sexual abuse, such as so-called "revenge porn", sextortion and digitally-altered content known as deep fakes, is creating further demand. </a:t>
            </a:r>
            <a:endParaRPr lang="en-GB" sz="1100" dirty="0">
              <a:ea typeface="Calibri"/>
              <a:cs typeface="Calibri"/>
            </a:endParaRPr>
          </a:p>
          <a:p>
            <a:pPr>
              <a:lnSpc>
                <a:spcPct val="90000"/>
              </a:lnSpc>
              <a:spcBef>
                <a:spcPts val="1000"/>
              </a:spcBef>
            </a:pPr>
            <a:r>
              <a:rPr lang="en-GB" sz="1200" b="1" dirty="0">
                <a:solidFill>
                  <a:srgbClr val="23B8CA"/>
                </a:solidFill>
                <a:latin typeface="Calibri"/>
                <a:ea typeface="Calibri"/>
                <a:cs typeface="Calibri"/>
              </a:rPr>
              <a:t>Greater Political and National Focus</a:t>
            </a:r>
          </a:p>
          <a:p>
            <a:pPr marL="180975" indent="-180975">
              <a:lnSpc>
                <a:spcPct val="90000"/>
              </a:lnSpc>
              <a:spcBef>
                <a:spcPts val="1000"/>
              </a:spcBef>
              <a:buFont typeface="Arial" panose="020B0604020202020204" pitchFamily="34" charset="0"/>
              <a:buChar char="•"/>
            </a:pPr>
            <a:r>
              <a:rPr lang="en-GB" sz="1100" dirty="0"/>
              <a:t>The political drive and focus has set increased expectations for better investigation, charging and successful prosecution of VAWG cases.</a:t>
            </a:r>
            <a:endParaRPr lang="en-GB" sz="1100" dirty="0">
              <a:ea typeface="Calibri"/>
              <a:cs typeface="Calibri"/>
            </a:endParaRPr>
          </a:p>
          <a:p>
            <a:pPr marL="180975" indent="-180975">
              <a:lnSpc>
                <a:spcPct val="90000"/>
              </a:lnSpc>
              <a:spcBef>
                <a:spcPts val="1000"/>
              </a:spcBef>
              <a:buFont typeface="Arial" panose="020B0604020202020204" pitchFamily="34" charset="0"/>
              <a:buChar char="•"/>
            </a:pPr>
            <a:r>
              <a:rPr lang="en-GB" sz="1100" dirty="0"/>
              <a:t>In those early Operation Soteria/Bluestone pathfinder areas, they have already seen an increase in demand. </a:t>
            </a:r>
            <a:endParaRPr lang="en-GB" sz="1100" b="1" dirty="0">
              <a:ea typeface="Calibri"/>
              <a:cs typeface="Calibri"/>
            </a:endParaRPr>
          </a:p>
          <a:p>
            <a:pPr>
              <a:lnSpc>
                <a:spcPct val="90000"/>
              </a:lnSpc>
              <a:spcBef>
                <a:spcPts val="1000"/>
              </a:spcBef>
            </a:pPr>
            <a:r>
              <a:rPr lang="en-GB" sz="1200" b="1" dirty="0">
                <a:solidFill>
                  <a:srgbClr val="23B8CA"/>
                </a:solidFill>
                <a:latin typeface="Calibri"/>
                <a:ea typeface="Calibri"/>
                <a:cs typeface="Calibri"/>
              </a:rPr>
              <a:t>Greater Public Awareness</a:t>
            </a:r>
          </a:p>
          <a:p>
            <a:pPr marL="180975" indent="-180975">
              <a:lnSpc>
                <a:spcPct val="90000"/>
              </a:lnSpc>
              <a:spcBef>
                <a:spcPts val="1000"/>
              </a:spcBef>
              <a:buFont typeface="Arial" panose="020B0604020202020204" pitchFamily="34" charset="0"/>
              <a:buChar char="•"/>
            </a:pPr>
            <a:r>
              <a:rPr lang="en-GB" sz="1100" dirty="0"/>
              <a:t>Increased awareness encourages and supports more victims to report and/or seek assistance. </a:t>
            </a:r>
            <a:endParaRPr lang="en-GB" sz="1100" dirty="0">
              <a:ea typeface="Calibri"/>
              <a:cs typeface="Calibri"/>
            </a:endParaRPr>
          </a:p>
          <a:p>
            <a:pPr>
              <a:lnSpc>
                <a:spcPct val="90000"/>
              </a:lnSpc>
              <a:spcBef>
                <a:spcPts val="1000"/>
              </a:spcBef>
            </a:pPr>
            <a:r>
              <a:rPr lang="en-GB" sz="1200" b="1" dirty="0">
                <a:solidFill>
                  <a:srgbClr val="23B8CA"/>
                </a:solidFill>
                <a:latin typeface="Calibri"/>
                <a:ea typeface="Calibri"/>
                <a:cs typeface="Calibri"/>
              </a:rPr>
              <a:t>Other Demand Factors</a:t>
            </a:r>
          </a:p>
          <a:p>
            <a:pPr marL="171450" indent="-171450">
              <a:lnSpc>
                <a:spcPct val="90000"/>
              </a:lnSpc>
              <a:spcBef>
                <a:spcPts val="1000"/>
              </a:spcBef>
              <a:buFont typeface="Arial" panose="020B0604020202020204" pitchFamily="34" charset="0"/>
              <a:buChar char="•"/>
            </a:pPr>
            <a:r>
              <a:rPr lang="en-GB" sz="1100" b="1" dirty="0"/>
              <a:t>Financial pressures on partners. </a:t>
            </a:r>
            <a:r>
              <a:rPr lang="en-GB" sz="1100" dirty="0"/>
              <a:t>Local Authorities are experiencing unstable finances resulting in cuts to services, and Health bodies may also struggle to co-commission due to financial pressure. </a:t>
            </a:r>
            <a:endParaRPr lang="en-GB" sz="1100" dirty="0">
              <a:ea typeface="Calibri"/>
              <a:cs typeface="Calibri"/>
            </a:endParaRPr>
          </a:p>
          <a:p>
            <a:pPr marL="171450" indent="-171450">
              <a:lnSpc>
                <a:spcPct val="90000"/>
              </a:lnSpc>
              <a:spcBef>
                <a:spcPts val="1000"/>
              </a:spcBef>
              <a:buFont typeface="Arial" panose="020B0604020202020204" pitchFamily="34" charset="0"/>
              <a:buChar char="•"/>
            </a:pPr>
            <a:r>
              <a:rPr lang="en-GB" sz="1100" b="1" dirty="0"/>
              <a:t>Early Custody Release Scheme.</a:t>
            </a:r>
            <a:endParaRPr lang="en-GB" sz="1100" b="1" dirty="0">
              <a:ea typeface="Calibri"/>
              <a:cs typeface="Calibri"/>
            </a:endParaRPr>
          </a:p>
          <a:p>
            <a:pPr marL="171450" indent="-171450">
              <a:lnSpc>
                <a:spcPct val="90000"/>
              </a:lnSpc>
              <a:spcBef>
                <a:spcPts val="1000"/>
              </a:spcBef>
              <a:buFont typeface="Arial" panose="020B0604020202020204" pitchFamily="34" charset="0"/>
              <a:buChar char="•"/>
            </a:pPr>
            <a:r>
              <a:rPr lang="en-GB" sz="1100" b="1" dirty="0"/>
              <a:t>Reduction in early interventions.</a:t>
            </a:r>
            <a:endParaRPr lang="en-GB" sz="1100" dirty="0">
              <a:ea typeface="Calibri"/>
              <a:cs typeface="Calibri"/>
            </a:endParaRPr>
          </a:p>
          <a:p>
            <a:endParaRPr lang="en-GB" sz="1200" b="1" dirty="0"/>
          </a:p>
        </p:txBody>
      </p:sp>
    </p:spTree>
    <p:extLst>
      <p:ext uri="{BB962C8B-B14F-4D97-AF65-F5344CB8AC3E}">
        <p14:creationId xmlns:p14="http://schemas.microsoft.com/office/powerpoint/2010/main" val="46209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D863-237D-951C-9290-191B974A9F13}"/>
              </a:ext>
            </a:extLst>
          </p:cNvPr>
          <p:cNvSpPr>
            <a:spLocks noGrp="1"/>
          </p:cNvSpPr>
          <p:nvPr>
            <p:ph type="title"/>
          </p:nvPr>
        </p:nvSpPr>
        <p:spPr>
          <a:xfrm>
            <a:off x="1676400" y="334122"/>
            <a:ext cx="10515600" cy="837443"/>
          </a:xfrm>
        </p:spPr>
        <p:txBody>
          <a:bodyPr>
            <a:normAutofit/>
          </a:bodyPr>
          <a:lstStyle/>
          <a:p>
            <a:r>
              <a:rPr lang="en-GB">
                <a:latin typeface="Calibri"/>
                <a:ea typeface="Calibri"/>
                <a:cs typeface="Calibri"/>
              </a:rPr>
              <a:t>External Drivers - Funding </a:t>
            </a:r>
          </a:p>
        </p:txBody>
      </p:sp>
      <p:sp>
        <p:nvSpPr>
          <p:cNvPr id="3" name="Content Placeholder 2">
            <a:extLst>
              <a:ext uri="{FF2B5EF4-FFF2-40B4-BE49-F238E27FC236}">
                <a16:creationId xmlns:a16="http://schemas.microsoft.com/office/drawing/2014/main" id="{AE409B3C-FE5E-94CB-2F1C-C5C5148AE6B1}"/>
              </a:ext>
            </a:extLst>
          </p:cNvPr>
          <p:cNvSpPr>
            <a:spLocks noGrp="1"/>
          </p:cNvSpPr>
          <p:nvPr>
            <p:ph idx="1"/>
          </p:nvPr>
        </p:nvSpPr>
        <p:spPr>
          <a:xfrm>
            <a:off x="280738" y="1388085"/>
            <a:ext cx="5419023" cy="4351338"/>
          </a:xfrm>
        </p:spPr>
        <p:txBody>
          <a:bodyPr vert="horz" lIns="91440" tIns="45720" rIns="91440" bIns="45720" rtlCol="0" anchor="t">
            <a:noAutofit/>
          </a:bodyPr>
          <a:lstStyle/>
          <a:p>
            <a:pPr marL="0" indent="0">
              <a:lnSpc>
                <a:spcPct val="115000"/>
              </a:lnSpc>
              <a:buNone/>
            </a:pPr>
            <a:r>
              <a:rPr lang="en-GB" sz="1800" b="1" dirty="0">
                <a:solidFill>
                  <a:srgbClr val="23B8CA"/>
                </a:solidFill>
                <a:latin typeface="+mn-lt"/>
                <a:ea typeface="+mj-ea"/>
                <a:cs typeface="+mj-cs"/>
              </a:rPr>
              <a:t>Late </a:t>
            </a:r>
            <a:r>
              <a:rPr lang="en-GB" sz="1800" b="1">
                <a:solidFill>
                  <a:srgbClr val="23B8CA"/>
                </a:solidFill>
                <a:latin typeface="+mn-lt"/>
                <a:ea typeface="+mj-ea"/>
                <a:cs typeface="+mj-cs"/>
              </a:rPr>
              <a:t>Funding Notification</a:t>
            </a:r>
            <a:endParaRPr lang="en-GB" sz="1800" b="1" dirty="0">
              <a:solidFill>
                <a:srgbClr val="23B8CA"/>
              </a:solidFill>
              <a:latin typeface="+mn-lt"/>
              <a:ea typeface="+mj-ea"/>
              <a:cs typeface="+mj-cs"/>
            </a:endParaRPr>
          </a:p>
          <a:p>
            <a:pPr marL="271145" indent="-271145">
              <a:lnSpc>
                <a:spcPct val="115000"/>
              </a:lnSpc>
            </a:pPr>
            <a:r>
              <a:rPr lang="en-GB" sz="1800" kern="100">
                <a:latin typeface="+mn-lt"/>
                <a:cs typeface="Times New Roman"/>
              </a:rPr>
              <a:t>Funding from the MoJ is often confirmed late in the financial year, or in some cases into the next financial year. </a:t>
            </a:r>
            <a:endParaRPr lang="en-GB" sz="1800" kern="100">
              <a:latin typeface="+mn-lt"/>
              <a:ea typeface="Calibri"/>
              <a:cs typeface="Times New Roman"/>
            </a:endParaRPr>
          </a:p>
          <a:p>
            <a:pPr marL="271145" indent="-271145">
              <a:lnSpc>
                <a:spcPct val="115000"/>
              </a:lnSpc>
            </a:pPr>
            <a:r>
              <a:rPr lang="en-GB" sz="1800" kern="100">
                <a:latin typeface="+mn-lt"/>
                <a:cs typeface="Times New Roman"/>
              </a:rPr>
              <a:t>Additional funding may be offered last minute, and some areas may miss out. </a:t>
            </a:r>
            <a:endParaRPr lang="en-GB" sz="1800" kern="100">
              <a:latin typeface="+mn-lt"/>
              <a:ea typeface="Calibri"/>
              <a:cs typeface="Times New Roman"/>
            </a:endParaRPr>
          </a:p>
          <a:p>
            <a:pPr marL="271145" indent="-271145">
              <a:lnSpc>
                <a:spcPct val="115000"/>
              </a:lnSpc>
            </a:pPr>
            <a:r>
              <a:rPr lang="en-GB" sz="1800" kern="100">
                <a:latin typeface="+mn-lt"/>
                <a:cs typeface="Times New Roman"/>
              </a:rPr>
              <a:t>Late notification puts pressure on PCCs ability to </a:t>
            </a:r>
            <a:r>
              <a:rPr lang="en-GB" sz="1800">
                <a:effectLst/>
                <a:latin typeface="+mn-lt"/>
                <a:ea typeface="Calibri"/>
                <a:cs typeface="Arial"/>
              </a:rPr>
              <a:t>strategically plan service delivery and make financial decisions.</a:t>
            </a:r>
            <a:endParaRPr lang="en-GB" sz="1800" kern="100">
              <a:latin typeface="+mn-lt"/>
              <a:ea typeface="Calibri"/>
              <a:cs typeface="Arial"/>
            </a:endParaRPr>
          </a:p>
          <a:p>
            <a:pPr marL="271145" indent="-271145">
              <a:lnSpc>
                <a:spcPct val="115000"/>
              </a:lnSpc>
            </a:pPr>
            <a:r>
              <a:rPr lang="en-GB" sz="1800" kern="100">
                <a:latin typeface="+mn-lt"/>
                <a:cs typeface="Times New Roman"/>
              </a:rPr>
              <a:t>Funding may be underutilised, as providers may be unable to effectively plan and utilise allocated funding. If delivered in single year allocations, the delivery periods become less than a year. </a:t>
            </a:r>
            <a:endParaRPr lang="en-GB" sz="1800" kern="100">
              <a:latin typeface="+mn-lt"/>
              <a:ea typeface="Calibri"/>
              <a:cs typeface="Times New Roman"/>
            </a:endParaRPr>
          </a:p>
          <a:p>
            <a:pPr marL="271145" indent="-271145">
              <a:lnSpc>
                <a:spcPct val="115000"/>
              </a:lnSpc>
            </a:pPr>
            <a:endParaRPr lang="en-GB" sz="1800" kern="100">
              <a:latin typeface="+mn-lt"/>
              <a:ea typeface="Calibri" panose="020F0502020204030204"/>
              <a:cs typeface="Times New Roman" panose="02020603050405020304" pitchFamily="18" charset="0"/>
            </a:endParaRPr>
          </a:p>
          <a:p>
            <a:endParaRPr lang="en-GB" sz="1800" kern="100" dirty="0">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8797FF4C-4763-F7D1-CCDF-5BAF8E0D190B}"/>
              </a:ext>
            </a:extLst>
          </p:cNvPr>
          <p:cNvSpPr txBox="1"/>
          <p:nvPr/>
        </p:nvSpPr>
        <p:spPr>
          <a:xfrm>
            <a:off x="5833540" y="982496"/>
            <a:ext cx="6097604" cy="5855321"/>
          </a:xfrm>
          <a:prstGeom prst="rect">
            <a:avLst/>
          </a:prstGeom>
          <a:noFill/>
        </p:spPr>
        <p:txBody>
          <a:bodyPr wrap="square" lIns="91440" tIns="45720" rIns="91440" bIns="45720" anchor="t">
            <a:spAutoFit/>
          </a:bodyPr>
          <a:lstStyle/>
          <a:p>
            <a:pPr marL="0" indent="0">
              <a:buNone/>
            </a:pPr>
            <a:endParaRPr lang="en-GB" b="1" dirty="0">
              <a:solidFill>
                <a:srgbClr val="23B8CA"/>
              </a:solidFill>
              <a:ea typeface="+mj-ea"/>
              <a:cs typeface="+mj-cs"/>
            </a:endParaRPr>
          </a:p>
          <a:p>
            <a:pPr marL="0" marR="0" lvl="0" indent="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en-GB" b="1" i="0" u="none" strike="noStrike" kern="100" cap="none" spc="0" normalizeH="0" baseline="0" noProof="0" dirty="0">
                <a:ln>
                  <a:noFill/>
                </a:ln>
                <a:solidFill>
                  <a:srgbClr val="23B8CA"/>
                </a:solidFill>
                <a:effectLst/>
                <a:uLnTx/>
                <a:uFillTx/>
                <a:ea typeface="+mn-ea"/>
                <a:cs typeface="+mn-cs"/>
              </a:rPr>
              <a:t>Allocation </a:t>
            </a:r>
            <a:r>
              <a:rPr lang="en-GB" b="1" kern="100">
                <a:solidFill>
                  <a:srgbClr val="23B8CA"/>
                </a:solidFill>
              </a:rPr>
              <a:t>Decisions</a:t>
            </a:r>
            <a:r>
              <a:rPr kumimoji="0" lang="en-GB" b="1" i="0" u="none" strike="noStrike" kern="100" cap="none" spc="0" normalizeH="0" baseline="0" noProof="0">
                <a:ln>
                  <a:noFill/>
                </a:ln>
                <a:solidFill>
                  <a:srgbClr val="23B8CA"/>
                </a:solidFill>
                <a:effectLst/>
                <a:uLnTx/>
                <a:uFillTx/>
                <a:ea typeface="+mn-ea"/>
                <a:cs typeface="+mn-cs"/>
              </a:rPr>
              <a:t> </a:t>
            </a:r>
            <a:endParaRPr kumimoji="0" lang="en-GB" b="0" i="0" u="none" strike="noStrike" kern="100" cap="none" spc="0" normalizeH="0" baseline="0" noProof="0" dirty="0">
              <a:ln>
                <a:noFill/>
              </a:ln>
              <a:solidFill>
                <a:prstClr val="black"/>
              </a:solidFill>
              <a:effectLst/>
              <a:uLnTx/>
              <a:uFillTx/>
              <a:ea typeface="+mn-ea"/>
              <a:cs typeface="Times New Roman" panose="02020603050405020304" pitchFamily="18" charset="0"/>
            </a:endParaRPr>
          </a:p>
          <a:p>
            <a:pPr marL="271145" marR="0" lvl="0" indent="-271145"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GB" b="0" i="0" u="none" strike="noStrike" kern="100" cap="none" spc="0" normalizeH="0" baseline="0" noProof="0">
                <a:ln>
                  <a:noFill/>
                </a:ln>
                <a:solidFill>
                  <a:prstClr val="black"/>
                </a:solidFill>
                <a:effectLst/>
                <a:uLnTx/>
                <a:uFillTx/>
                <a:ea typeface="+mn-ea"/>
                <a:cs typeface="Times New Roman"/>
              </a:rPr>
              <a:t>The funding decisions may not be well explained. The funding formula, by population, does not reflect rates of victimisation and higher crime rates. </a:t>
            </a:r>
            <a:endParaRPr lang="en-GB" b="0" i="0" u="none" strike="noStrike" kern="100" cap="none" spc="0" normalizeH="0" baseline="0" noProof="0">
              <a:ln>
                <a:noFill/>
              </a:ln>
              <a:solidFill>
                <a:prstClr val="black"/>
              </a:solidFill>
              <a:effectLst/>
              <a:uLnTx/>
              <a:uFillTx/>
              <a:ea typeface="Calibri"/>
              <a:cs typeface="Times New Roman"/>
            </a:endParaRPr>
          </a:p>
          <a:p>
            <a:pPr marL="271145" marR="0" lvl="0" indent="-271145"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ea typeface="Calibri"/>
                <a:cs typeface="Arial"/>
              </a:rPr>
              <a:t>Funding is not </a:t>
            </a:r>
            <a:r>
              <a:rPr kumimoji="0" lang="en-US" b="0" i="0" u="none" strike="noStrike" kern="1200" cap="none" spc="0" normalizeH="0" baseline="0" noProof="0" dirty="0">
                <a:ln>
                  <a:noFill/>
                </a:ln>
                <a:solidFill>
                  <a:prstClr val="black"/>
                </a:solidFill>
                <a:effectLst/>
                <a:uLnTx/>
                <a:uFillTx/>
                <a:ea typeface="Aptos" panose="020B0004020202020204" pitchFamily="34" charset="0"/>
                <a:cs typeface="Aptos" panose="020B0004020202020204" pitchFamily="34" charset="0"/>
              </a:rPr>
              <a:t>adequately reflecting the growing demand, rising cost of living, and inflation. </a:t>
            </a:r>
            <a:r>
              <a:rPr kumimoji="0" lang="en-GB" b="0" i="0" u="none" strike="noStrike" kern="1200" cap="none" spc="0" normalizeH="0" baseline="0" noProof="0">
                <a:ln>
                  <a:noFill/>
                </a:ln>
                <a:solidFill>
                  <a:prstClr val="black"/>
                </a:solidFill>
                <a:effectLst/>
                <a:uLnTx/>
                <a:uFillTx/>
                <a:ea typeface="Times New Roman" panose="02020603050405020304" pitchFamily="18" charset="0"/>
                <a:cs typeface="Times New Roman"/>
              </a:rPr>
              <a:t>Multi-year funding does </a:t>
            </a:r>
            <a:r>
              <a:rPr kumimoji="0" lang="en-GB" b="0" i="0" u="none" strike="noStrike" kern="1200" cap="none" spc="0" normalizeH="0" baseline="0" noProof="0" dirty="0">
                <a:ln>
                  <a:noFill/>
                </a:ln>
                <a:solidFill>
                  <a:prstClr val="black"/>
                </a:solidFill>
                <a:effectLst/>
                <a:uLnTx/>
                <a:uFillTx/>
                <a:ea typeface="+mn-ea"/>
                <a:cs typeface="+mn-cs"/>
              </a:rPr>
              <a:t>not have inflation built in which means PCCs are often picking up further costs. </a:t>
            </a:r>
            <a:endParaRPr lang="en-GB" b="1">
              <a:solidFill>
                <a:prstClr val="black"/>
              </a:solidFill>
              <a:ea typeface="Calibri" panose="020F0502020204030204"/>
              <a:cs typeface="Calibri" panose="020F0502020204030204"/>
            </a:endParaRPr>
          </a:p>
          <a:p>
            <a:pPr marL="0" indent="0">
              <a:lnSpc>
                <a:spcPct val="115000"/>
              </a:lnSpc>
              <a:spcBef>
                <a:spcPts val="1000"/>
              </a:spcBef>
              <a:buFont typeface="Arial" panose="020B0604020202020204" pitchFamily="34" charset="0"/>
              <a:buNone/>
              <a:defRPr/>
            </a:pPr>
            <a:r>
              <a:rPr lang="en-GB" b="1" kern="100" dirty="0">
                <a:solidFill>
                  <a:srgbClr val="23B8CA"/>
                </a:solidFill>
              </a:rPr>
              <a:t>Inflexible </a:t>
            </a:r>
            <a:r>
              <a:rPr lang="en-GB" b="1" kern="100">
                <a:solidFill>
                  <a:srgbClr val="23B8CA"/>
                </a:solidFill>
              </a:rPr>
              <a:t>Funding</a:t>
            </a:r>
            <a:r>
              <a:rPr lang="en-GB" b="1" kern="100" dirty="0">
                <a:solidFill>
                  <a:srgbClr val="23B8CA"/>
                </a:solidFill>
              </a:rPr>
              <a:t> </a:t>
            </a:r>
            <a:endParaRPr lang="en-GB" b="1" kern="100">
              <a:solidFill>
                <a:srgbClr val="23B8CA"/>
              </a:solidFill>
              <a:ea typeface="Calibri"/>
              <a:cs typeface="Calibri"/>
            </a:endParaRPr>
          </a:p>
          <a:p>
            <a:pPr marL="285750" indent="-285750">
              <a:lnSpc>
                <a:spcPct val="115000"/>
              </a:lnSpc>
              <a:spcBef>
                <a:spcPts val="1000"/>
              </a:spcBef>
              <a:buFont typeface="Arial" panose="020B0604020202020204" pitchFamily="34" charset="0"/>
              <a:buChar char="•"/>
              <a:defRPr/>
            </a:pPr>
            <a:r>
              <a:rPr lang="en-US" kern="100">
                <a:cs typeface="Times New Roman"/>
              </a:rPr>
              <a:t>Ring-fenced funding may not adequately address local needs. Greater flexibility is need to address local needs effectively. </a:t>
            </a:r>
            <a:endParaRPr lang="en-US" kern="100">
              <a:ea typeface="Calibri"/>
              <a:cs typeface="Times New Roman"/>
            </a:endParaRPr>
          </a:p>
          <a:p>
            <a:pPr marL="285750" indent="-285750">
              <a:lnSpc>
                <a:spcPct val="116000"/>
              </a:lnSpc>
              <a:spcAft>
                <a:spcPts val="800"/>
              </a:spcAft>
              <a:buFont typeface="Arial" panose="020B0604020202020204" pitchFamily="34" charset="0"/>
              <a:buChar char="•"/>
            </a:pPr>
            <a:r>
              <a:rPr lang="en-GB" kern="100">
                <a:cs typeface="Times New Roman"/>
              </a:rPr>
              <a:t>PCCs are unable to transfer underspend from one financial year into the next within multi-year grants. </a:t>
            </a:r>
            <a:endParaRPr lang="en-GB" kern="100">
              <a:ea typeface="Calibri"/>
              <a:cs typeface="Times New Roman"/>
            </a:endParaRPr>
          </a:p>
          <a:p>
            <a:pPr marL="0" indent="0">
              <a:buNone/>
            </a:pPr>
            <a:endParaRPr lang="en-GB" b="1" dirty="0">
              <a:solidFill>
                <a:srgbClr val="23B8CA"/>
              </a:solidFill>
              <a:ea typeface="+mj-ea"/>
              <a:cs typeface="+mj-cs"/>
            </a:endParaRPr>
          </a:p>
        </p:txBody>
      </p:sp>
    </p:spTree>
    <p:extLst>
      <p:ext uri="{BB962C8B-B14F-4D97-AF65-F5344CB8AC3E}">
        <p14:creationId xmlns:p14="http://schemas.microsoft.com/office/powerpoint/2010/main" val="73138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C14D7B4-CE7F-B49F-55DD-F0CA9BD4524B}"/>
              </a:ext>
            </a:extLst>
          </p:cNvPr>
          <p:cNvGraphicFramePr/>
          <p:nvPr>
            <p:extLst>
              <p:ext uri="{D42A27DB-BD31-4B8C-83A1-F6EECF244321}">
                <p14:modId xmlns:p14="http://schemas.microsoft.com/office/powerpoint/2010/main" val="1151863162"/>
              </p:ext>
            </p:extLst>
          </p:nvPr>
        </p:nvGraphicFramePr>
        <p:xfrm>
          <a:off x="-500514" y="1481419"/>
          <a:ext cx="13263613" cy="430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592F53A3-AE7A-C682-E934-A80954D567EB}"/>
              </a:ext>
            </a:extLst>
          </p:cNvPr>
          <p:cNvSpPr/>
          <p:nvPr/>
        </p:nvSpPr>
        <p:spPr>
          <a:xfrm>
            <a:off x="741947" y="4891380"/>
            <a:ext cx="1674796" cy="894353"/>
          </a:xfrm>
          <a:prstGeom prst="roundRect">
            <a:avLst/>
          </a:prstGeom>
          <a:solidFill>
            <a:srgbClr val="C9DBC1"/>
          </a:solidFill>
          <a:ln>
            <a:solidFill>
              <a:srgbClr val="C9DBC1"/>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rPr>
              <a:t>Market Availability </a:t>
            </a:r>
          </a:p>
        </p:txBody>
      </p:sp>
      <p:sp>
        <p:nvSpPr>
          <p:cNvPr id="11" name="Rectangle: Rounded Corners 10">
            <a:extLst>
              <a:ext uri="{FF2B5EF4-FFF2-40B4-BE49-F238E27FC236}">
                <a16:creationId xmlns:a16="http://schemas.microsoft.com/office/drawing/2014/main" id="{56FCB943-A172-C4F3-5C0C-32E3B25141A0}"/>
              </a:ext>
            </a:extLst>
          </p:cNvPr>
          <p:cNvSpPr/>
          <p:nvPr/>
        </p:nvSpPr>
        <p:spPr>
          <a:xfrm>
            <a:off x="741947" y="3754726"/>
            <a:ext cx="1674796" cy="905647"/>
          </a:xfrm>
          <a:prstGeom prst="roundRect">
            <a:avLst/>
          </a:prstGeom>
          <a:solidFill>
            <a:srgbClr val="C7E4D1"/>
          </a:solidFill>
          <a:ln>
            <a:solidFill>
              <a:srgbClr val="C7E4D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Innovation</a:t>
            </a:r>
          </a:p>
        </p:txBody>
      </p:sp>
      <p:sp>
        <p:nvSpPr>
          <p:cNvPr id="12" name="Rectangle: Rounded Corners 11">
            <a:extLst>
              <a:ext uri="{FF2B5EF4-FFF2-40B4-BE49-F238E27FC236}">
                <a16:creationId xmlns:a16="http://schemas.microsoft.com/office/drawing/2014/main" id="{3A68FCE5-8072-A862-BBAF-4EBBEB5274AE}"/>
              </a:ext>
            </a:extLst>
          </p:cNvPr>
          <p:cNvSpPr/>
          <p:nvPr/>
        </p:nvSpPr>
        <p:spPr>
          <a:xfrm>
            <a:off x="741947" y="1481419"/>
            <a:ext cx="1674796" cy="905646"/>
          </a:xfrm>
          <a:prstGeom prst="roundRect">
            <a:avLst/>
          </a:prstGeom>
          <a:solidFill>
            <a:srgbClr val="C4D5EB"/>
          </a:solidFill>
          <a:ln>
            <a:solidFill>
              <a:srgbClr val="C4D5EB"/>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rPr>
              <a:t>Reputational and Financial Risk</a:t>
            </a:r>
          </a:p>
        </p:txBody>
      </p:sp>
      <p:sp>
        <p:nvSpPr>
          <p:cNvPr id="13" name="Title 1">
            <a:extLst>
              <a:ext uri="{FF2B5EF4-FFF2-40B4-BE49-F238E27FC236}">
                <a16:creationId xmlns:a16="http://schemas.microsoft.com/office/drawing/2014/main" id="{9E2377B5-FB57-E51F-5679-E9E1E65593B8}"/>
              </a:ext>
            </a:extLst>
          </p:cNvPr>
          <p:cNvSpPr>
            <a:spLocks noGrp="1"/>
          </p:cNvSpPr>
          <p:nvPr>
            <p:ph type="title"/>
          </p:nvPr>
        </p:nvSpPr>
        <p:spPr>
          <a:xfrm>
            <a:off x="1579345" y="265952"/>
            <a:ext cx="10515600" cy="838200"/>
          </a:xfrm>
        </p:spPr>
        <p:txBody>
          <a:bodyPr>
            <a:normAutofit/>
          </a:bodyPr>
          <a:lstStyle/>
          <a:p>
            <a:r>
              <a:rPr lang="en-GB" dirty="0"/>
              <a:t>Impacts - Commissioning </a:t>
            </a:r>
          </a:p>
        </p:txBody>
      </p:sp>
      <p:sp>
        <p:nvSpPr>
          <p:cNvPr id="14" name="Rectangle: Rounded Corners 13">
            <a:extLst>
              <a:ext uri="{FF2B5EF4-FFF2-40B4-BE49-F238E27FC236}">
                <a16:creationId xmlns:a16="http://schemas.microsoft.com/office/drawing/2014/main" id="{B647C7FB-8D36-CE0D-96FA-1012C9CC81B2}"/>
              </a:ext>
            </a:extLst>
          </p:cNvPr>
          <p:cNvSpPr/>
          <p:nvPr/>
        </p:nvSpPr>
        <p:spPr>
          <a:xfrm>
            <a:off x="741947" y="2618072"/>
            <a:ext cx="1674796" cy="905647"/>
          </a:xfrm>
          <a:prstGeom prst="roundRect">
            <a:avLst/>
          </a:prstGeom>
          <a:solidFill>
            <a:srgbClr val="C2E6E5"/>
          </a:solidFill>
          <a:ln>
            <a:solidFill>
              <a:srgbClr val="C2E6E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Collaboration</a:t>
            </a:r>
          </a:p>
        </p:txBody>
      </p:sp>
    </p:spTree>
    <p:extLst>
      <p:ext uri="{BB962C8B-B14F-4D97-AF65-F5344CB8AC3E}">
        <p14:creationId xmlns:p14="http://schemas.microsoft.com/office/powerpoint/2010/main" val="1898053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671d71-1a40-4a0a-b7f1-25bb7a2b1cd1">
      <Terms xmlns="http://schemas.microsoft.com/office/infopath/2007/PartnerControls"/>
    </lcf76f155ced4ddcb4097134ff3c332f>
    <TaxCatchAll xmlns="99ab9c12-b0d4-4def-b8e1-fbe1a9b0378c" xsi:nil="true"/>
    <DateReceived xmlns="45671d71-1a40-4a0a-b7f1-25bb7a2b1cd1" xsi:nil="true"/>
    <test xmlns="45671d71-1a40-4a0a-b7f1-25bb7a2b1cd1" xsi:nil="true"/>
    <Where xmlns="45671d71-1a40-4a0a-b7f1-25bb7a2b1cd1">
      <UserInfo>
        <DisplayName/>
        <AccountId xsi:nil="true"/>
        <AccountType/>
      </UserInfo>
    </Wher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F88C861C26E74D88A4773E77A5DF53" ma:contentTypeVersion="18" ma:contentTypeDescription="Create a new document." ma:contentTypeScope="" ma:versionID="bc237e7f3174685195abf89681cc834b">
  <xsd:schema xmlns:xsd="http://www.w3.org/2001/XMLSchema" xmlns:xs="http://www.w3.org/2001/XMLSchema" xmlns:p="http://schemas.microsoft.com/office/2006/metadata/properties" xmlns:ns2="45671d71-1a40-4a0a-b7f1-25bb7a2b1cd1" xmlns:ns3="99ab9c12-b0d4-4def-b8e1-fbe1a9b0378c" targetNamespace="http://schemas.microsoft.com/office/2006/metadata/properties" ma:root="true" ma:fieldsID="41d55b3d12ae118d5222cc040c3c9acf" ns2:_="" ns3:_="">
    <xsd:import namespace="45671d71-1a40-4a0a-b7f1-25bb7a2b1cd1"/>
    <xsd:import namespace="99ab9c12-b0d4-4def-b8e1-fbe1a9b0378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test" minOccurs="0"/>
                <xsd:element ref="ns2:MediaServiceObjectDetectorVersions" minOccurs="0"/>
                <xsd:element ref="ns2:Where" minOccurs="0"/>
                <xsd:element ref="ns2:DateReceive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71d71-1a40-4a0a-b7f1-25bb7a2b1c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18be74b-408a-4821-a541-c1cb6a2808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format="DateOnly" ma:internalName="test">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Where" ma:index="23" nillable="true" ma:displayName="Where" ma:format="Dropdown" ma:list="UserInfo" ma:SharePointGroup="0" ma:internalName="Wher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Received" ma:index="24" nillable="true" ma:displayName="Date Received" ma:format="DateOnly" ma:internalName="DateReceived">
      <xsd:simpleType>
        <xsd:restriction base="dms:DateTim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ab9c12-b0d4-4def-b8e1-fbe1a9b037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description="" ma:hidden="true" ma:list="{940cff3b-3d65-47ec-9dc3-8238fe306007}" ma:internalName="TaxCatchAll" ma:showField="CatchAllData" ma:web="99ab9c12-b0d4-4def-b8e1-fbe1a9b037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5D2B1-E945-4C65-A867-D34ADDBF278E}">
  <ds:schemaRefs>
    <ds:schemaRef ds:uri="4d0ae3dd-e7f4-4f72-a9e8-7ecd46b3c59c"/>
    <ds:schemaRef ds:uri="56bb63e6-eb67-45bb-98d9-17aeb42e9e1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616095-4030-4D99-9CFB-270DA391ADCD}"/>
</file>

<file path=customXml/itemProps3.xml><?xml version="1.0" encoding="utf-8"?>
<ds:datastoreItem xmlns:ds="http://schemas.openxmlformats.org/officeDocument/2006/customXml" ds:itemID="{4F6BBA17-632E-4EEB-9173-238F0209A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3914</TotalTime>
  <Words>2697</Words>
  <Application>Microsoft Office PowerPoint</Application>
  <PresentationFormat>Widescreen</PresentationFormat>
  <Paragraphs>222</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Yu Mincho</vt:lpstr>
      <vt:lpstr>Aptos</vt:lpstr>
      <vt:lpstr>Arial</vt:lpstr>
      <vt:lpstr>Calibri</vt:lpstr>
      <vt:lpstr>Calibri Light</vt:lpstr>
      <vt:lpstr>Symbol</vt:lpstr>
      <vt:lpstr>Times New Roman</vt:lpstr>
      <vt:lpstr>Wingdings</vt:lpstr>
      <vt:lpstr>Office Theme</vt:lpstr>
      <vt:lpstr>Future Funding of Victims’ Services Evidence Gathering Exercise Summary Report and Recommendations </vt:lpstr>
      <vt:lpstr>Evidence Gathering Exercise </vt:lpstr>
      <vt:lpstr>Funding Landscape – the ‘Cliff Edge’</vt:lpstr>
      <vt:lpstr>Funding Landscape – Multi-year (Core) </vt:lpstr>
      <vt:lpstr>PowerPoint Presentation</vt:lpstr>
      <vt:lpstr>Future Funding - Challenges</vt:lpstr>
      <vt:lpstr>External Drivers - System Demand </vt:lpstr>
      <vt:lpstr>External Drivers - Funding </vt:lpstr>
      <vt:lpstr>Impacts - Commissioning </vt:lpstr>
      <vt:lpstr>Impacts - Workforce</vt:lpstr>
      <vt:lpstr>Impacts - Victims’ Outcomes</vt:lpstr>
      <vt:lpstr>PCCs Actions – Addressing Challenges</vt:lpstr>
      <vt:lpstr>Emerging Risks</vt:lpstr>
      <vt:lpstr>Draft Recommendations: 1</vt:lpstr>
      <vt:lpstr>Draft Recommendations: 2</vt:lpstr>
      <vt:lpstr>Draft Recommendations: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hobbs</dc:creator>
  <cp:lastModifiedBy>Julia Clough</cp:lastModifiedBy>
  <cp:revision>5</cp:revision>
  <dcterms:created xsi:type="dcterms:W3CDTF">2023-05-09T12:51:27Z</dcterms:created>
  <dcterms:modified xsi:type="dcterms:W3CDTF">2024-10-08T07:22:30Z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0x01010096F88C861C26E74D88A4773E77A5DF53</vt:lpwstr>
  </property>
  <property fmtid="{D5CDD505-2E9C-101B-9397-08002B2CF9AE}" pid="3" name="MediaServiceImageTags">
    <vt:lpwstr/>
  </property>
</Properties>
</file>